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notesMasterIdLst>
    <p:notesMasterId r:id="rId21"/>
  </p:notesMasterIdLst>
  <p:sldIdLst>
    <p:sldId id="269" r:id="rId2"/>
    <p:sldId id="256" r:id="rId3"/>
    <p:sldId id="270" r:id="rId4"/>
    <p:sldId id="257" r:id="rId5"/>
    <p:sldId id="272" r:id="rId6"/>
    <p:sldId id="274" r:id="rId7"/>
    <p:sldId id="258" r:id="rId8"/>
    <p:sldId id="260" r:id="rId9"/>
    <p:sldId id="275" r:id="rId10"/>
    <p:sldId id="261" r:id="rId11"/>
    <p:sldId id="277" r:id="rId12"/>
    <p:sldId id="276" r:id="rId13"/>
    <p:sldId id="262" r:id="rId14"/>
    <p:sldId id="264" r:id="rId15"/>
    <p:sldId id="273" r:id="rId16"/>
    <p:sldId id="278" r:id="rId17"/>
    <p:sldId id="265" r:id="rId18"/>
    <p:sldId id="271" r:id="rId19"/>
    <p:sldId id="266"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1513"/>
    <a:srgbClr val="44546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1" d="100"/>
          <a:sy n="81" d="100"/>
        </p:scale>
        <p:origin x="1498"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36C8E3-B7F8-4627-9F56-037FB032B11C}" type="datetimeFigureOut">
              <a:rPr lang="en-GB" smtClean="0"/>
              <a:t>20/01/2025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E508DF-9853-4AAD-BDA2-73421078F77C}" type="slidenum">
              <a:rPr lang="en-GB" smtClean="0"/>
              <a:t>‹#›</a:t>
            </a:fld>
            <a:endParaRPr lang="en-GB"/>
          </a:p>
        </p:txBody>
      </p:sp>
    </p:spTree>
    <p:extLst>
      <p:ext uri="{BB962C8B-B14F-4D97-AF65-F5344CB8AC3E}">
        <p14:creationId xmlns:p14="http://schemas.microsoft.com/office/powerpoint/2010/main" val="649359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2BCF479-9BBD-4D89-AA7D-B759D64FD299}" type="datetime1">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24096225"/>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FECB78-3945-4A1D-980E-DFA09E7B9143}" type="datetime1">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84831672"/>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7E58F98-E989-4AB9-BCB6-8C9246BDF809}" type="datetime1">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0532647"/>
      </p:ext>
    </p:extLst>
  </p:cSld>
  <p:clrMapOvr>
    <a:masterClrMapping/>
  </p:clrMapOvr>
  <p:transition spd="slow">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723E9805-6A30-4CBE-8696-E3C71B010DE1}" type="datetime1">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699761252"/>
      </p:ext>
    </p:extLst>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D33D95-E867-44DF-A05F-C67E518C54ED}" type="datetime1">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38815471"/>
      </p:ext>
    </p:extLst>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F68AF00-8E15-487D-B291-B2E7D1CDD3F6}" type="datetime1">
              <a:rPr lang="en-US" smtClean="0"/>
              <a:t>1/20/2025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35314059"/>
      </p:ext>
    </p:extLst>
  </p:cSld>
  <p:clrMapOvr>
    <a:masterClrMapping/>
  </p:clrMapOvr>
  <p:transitio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C7D093A-D68A-4CB2-9CCF-A419D7A9C7BA}" type="datetime1">
              <a:rPr lang="en-US" smtClean="0"/>
              <a:t>1/20/2025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76591311"/>
      </p:ext>
    </p:extLst>
  </p:cSld>
  <p:clrMapOvr>
    <a:masterClrMapping/>
  </p:clrMapOvr>
  <p:transition spd="slow">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BB44FF-F104-466B-94D5-5670058CB7F7}" type="datetime1">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46843181"/>
      </p:ext>
    </p:extLst>
  </p:cSld>
  <p:clrMapOvr>
    <a:masterClrMapping/>
  </p:clrMapOvr>
  <p:transition spd="slow">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9BD3AD-466B-4C89-BECF-5FA65AA49A2E}" type="datetime1">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85654784"/>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EEDDD4F-EA4D-4C69-8A2D-A083F7C9E349}" type="datetime1">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168014"/>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F5D7F7-34E3-4E45-93FF-D86D8759669C}" type="datetime1">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80676925"/>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730960-D880-4181-BAAA-5A74A62D2989}" type="datetime1">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13370444"/>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51F434-9517-4568-975A-787C1C0124A2}" type="datetime1">
              <a:rPr lang="en-US" smtClean="0"/>
              <a:t>1/20/2025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92487228"/>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93AFCD91-B2B1-43E7-8C3C-26DD6DE6AD2E}" type="datetime1">
              <a:rPr lang="en-US" smtClean="0"/>
              <a:t>1/20/2025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54609763"/>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A7B440F-B1A7-4DE8-B773-3F72DE257CD5}" type="datetime1">
              <a:rPr lang="en-US" smtClean="0"/>
              <a:t>1/20/2025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26093253"/>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0668B668-AAB5-4AFF-91C4-42CAC3713409}" type="datetime1">
              <a:rPr lang="en-US" smtClean="0"/>
              <a:t>1/20/2025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80937128"/>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434D53-B12B-46E8-BDF7-EE13D9675B69}" type="datetime1">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95637845"/>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F53D9D2-5265-4BBB-81B9-EC5FEEFBEF7A}" type="datetime1">
              <a:rPr lang="en-US" smtClean="0"/>
              <a:t>1/20/2025</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4239295373"/>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ransition spd="slow">
    <p:push dir="u"/>
  </p:transition>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7DC4455-7104-E2E5-6B2E-E5254ED7DB45}"/>
              </a:ext>
            </a:extLst>
          </p:cNvPr>
          <p:cNvPicPr>
            <a:picLocks noChangeAspect="1"/>
          </p:cNvPicPr>
          <p:nvPr/>
        </p:nvPicPr>
        <p:blipFill>
          <a:blip r:embed="rId2">
            <a:duotone>
              <a:schemeClr val="accent5">
                <a:shade val="45000"/>
                <a:satMod val="135000"/>
              </a:schemeClr>
              <a:prstClr val="white"/>
            </a:duotone>
          </a:blip>
          <a:stretch>
            <a:fillRect/>
          </a:stretch>
        </p:blipFill>
        <p:spPr>
          <a:xfrm>
            <a:off x="0" y="0"/>
            <a:ext cx="9144000" cy="6858000"/>
          </a:xfrm>
          <a:prstGeom prst="rect">
            <a:avLst/>
          </a:prstGeom>
        </p:spPr>
      </p:pic>
    </p:spTree>
    <p:extLst>
      <p:ext uri="{BB962C8B-B14F-4D97-AF65-F5344CB8AC3E}">
        <p14:creationId xmlns:p14="http://schemas.microsoft.com/office/powerpoint/2010/main" val="1177270351"/>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t>4. پیشینه پژوهش</a:t>
            </a:r>
            <a:endParaRPr dirty="0"/>
          </a:p>
        </p:txBody>
      </p:sp>
      <p:sp>
        <p:nvSpPr>
          <p:cNvPr id="3" name="Content Placeholder 2"/>
          <p:cNvSpPr>
            <a:spLocks noGrp="1"/>
          </p:cNvSpPr>
          <p:nvPr>
            <p:ph idx="1"/>
          </p:nvPr>
        </p:nvSpPr>
        <p:spPr>
          <a:xfrm>
            <a:off x="827700" y="2052925"/>
            <a:ext cx="7430400" cy="4195481"/>
          </a:xfrm>
        </p:spPr>
        <p:txBody>
          <a:bodyPr/>
          <a:lstStyle/>
          <a:p>
            <a:pPr algn="just" rtl="1">
              <a:lnSpc>
                <a:spcPct val="107000"/>
              </a:lnSpc>
              <a:spcAft>
                <a:spcPts val="800"/>
              </a:spcAft>
              <a:buFontTx/>
              <a:buChar char="-"/>
            </a:pP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ذاکریان</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و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حسن‌پور</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در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مقاله‌ای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تحت عنوان «تأثیر ایدئولوژی بر سیاست خارجی جمهوری اسلامی ایران در مقایسه با جمهوری خلق چین»؛ چنین ادعا می‌کنند که چین به دلیل برخورداری از قابلیت و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توان‌های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نظامی، سیاسی و اقتصادی خود و نیز به جهت دوقطبی بودن نظام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بین‌الملل</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وقت و نیز مهیا بودن شرایط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بین‌الملل</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قادر بود از ایدئولوژی به‌عنوان ابزاری برای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هویت‌سازی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استفاده کند،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درحالی‌که</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جمهوری اسلامی ایران از این شرایط و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توانمندی‌ها</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برای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بهره‌برداری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از ایدئولوژی برخوردار نبوده است.</a:t>
            </a:r>
          </a:p>
          <a:p>
            <a:pPr algn="just" rtl="1">
              <a:lnSpc>
                <a:spcPct val="107000"/>
              </a:lnSpc>
              <a:spcAft>
                <a:spcPts val="800"/>
              </a:spcAft>
              <a:buFontTx/>
              <a:buChar char="-"/>
            </a:pPr>
            <a:r>
              <a:rPr lang="fa-IR" sz="1800" dirty="0">
                <a:effectLst/>
                <a:latin typeface="Times New Roman" panose="02020603050405020304" pitchFamily="18" charset="0"/>
                <a:ea typeface="Calibri" panose="020F0502020204030204" pitchFamily="34" charset="0"/>
                <a:cs typeface="B Nazanin" panose="00000400000000000000" pitchFamily="2" charset="-78"/>
              </a:rPr>
              <a:t>شهروز ابراهیمی در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مقاله‌ای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تحت عنوان «بررسی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واسازانه</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نقش ایدئولوژی در سیاست خارجی ایران و پیوند آن با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واقع‌گرایی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و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آرمان‌گرایی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چنین ادعا می‌کند که سیاست خارجی ایران به جهت ایدئولوژیک و دینی بودن نظام سیاسی، ایدئولوژیک محور بوده و بررسی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واسازانه</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مفهوم ایدئولوژی، سیاست خارجی و مفهوم منافع ملی در دو نظریه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آرمان‌گرایی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و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واقع‌گرایی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نشان می‌دهد ایدئولوژی در سیاست خارجی بسیاری از کشورها در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طیفی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ضعیف تا زیاد نقش دارد؛ اما در سیاست خارجی ایران نقش گسترده‌تری ایفا می‌کند.</a:t>
            </a: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82BF0BC-7C2F-7CCA-1FF4-3A67963F40A4}"/>
              </a:ext>
            </a:extLst>
          </p:cNvPr>
          <p:cNvSpPr>
            <a:spLocks noGrp="1"/>
          </p:cNvSpPr>
          <p:nvPr>
            <p:ph type="sldNum" sz="quarter" idx="12"/>
          </p:nvPr>
        </p:nvSpPr>
        <p:spPr/>
        <p:txBody>
          <a:bodyPr/>
          <a:lstStyle/>
          <a:p>
            <a:r>
              <a:rPr lang="fa-IR" dirty="0"/>
              <a:t>10</a:t>
            </a:r>
            <a:endParaRPr lang="en-US" dirty="0"/>
          </a:p>
        </p:txBody>
      </p:sp>
      <p:pic>
        <p:nvPicPr>
          <p:cNvPr id="5" name="Graphic 4">
            <a:extLst>
              <a:ext uri="{FF2B5EF4-FFF2-40B4-BE49-F238E27FC236}">
                <a16:creationId xmlns:a16="http://schemas.microsoft.com/office/drawing/2014/main" id="{1368317C-FDC0-579F-3E5E-5127BAF84AF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6" name="TextBox 5">
            <a:extLst>
              <a:ext uri="{FF2B5EF4-FFF2-40B4-BE49-F238E27FC236}">
                <a16:creationId xmlns:a16="http://schemas.microsoft.com/office/drawing/2014/main" id="{312795FB-ADD2-AB89-68A5-4C9147412F29}"/>
              </a:ext>
            </a:extLst>
          </p:cNvPr>
          <p:cNvSpPr txBox="1"/>
          <p:nvPr/>
        </p:nvSpPr>
        <p:spPr>
          <a:xfrm>
            <a:off x="8061983" y="818644"/>
            <a:ext cx="628813" cy="369332"/>
          </a:xfrm>
          <a:prstGeom prst="rect">
            <a:avLst/>
          </a:prstGeom>
          <a:noFill/>
        </p:spPr>
        <p:txBody>
          <a:bodyPr wrap="square" rtlCol="0">
            <a:spAutoFit/>
          </a:bodyPr>
          <a:lstStyle/>
          <a:p>
            <a:r>
              <a:rPr lang="fa-IR" dirty="0"/>
              <a:t>19/</a:t>
            </a:r>
            <a:endParaRPr lang="en-GB" dirty="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DD44E-B54B-244E-463D-D9A34C26F0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FC4D26-7422-9B9E-96B7-02C4F2761F4A}"/>
              </a:ext>
            </a:extLst>
          </p:cNvPr>
          <p:cNvSpPr>
            <a:spLocks noGrp="1"/>
          </p:cNvSpPr>
          <p:nvPr>
            <p:ph type="title"/>
          </p:nvPr>
        </p:nvSpPr>
        <p:spPr/>
        <p:txBody>
          <a:bodyPr/>
          <a:lstStyle/>
          <a:p>
            <a:pPr algn="r" rtl="1"/>
            <a:r>
              <a:rPr lang="fa-IR" dirty="0"/>
              <a:t>4. پیشینه پژوهش</a:t>
            </a:r>
            <a:endParaRPr dirty="0"/>
          </a:p>
        </p:txBody>
      </p:sp>
      <p:sp>
        <p:nvSpPr>
          <p:cNvPr id="3" name="Content Placeholder 2">
            <a:extLst>
              <a:ext uri="{FF2B5EF4-FFF2-40B4-BE49-F238E27FC236}">
                <a16:creationId xmlns:a16="http://schemas.microsoft.com/office/drawing/2014/main" id="{01700852-78EA-DE26-2157-598224B17089}"/>
              </a:ext>
            </a:extLst>
          </p:cNvPr>
          <p:cNvSpPr>
            <a:spLocks noGrp="1"/>
          </p:cNvSpPr>
          <p:nvPr>
            <p:ph idx="1"/>
          </p:nvPr>
        </p:nvSpPr>
        <p:spPr>
          <a:xfrm>
            <a:off x="827700" y="2052925"/>
            <a:ext cx="7430400" cy="4195481"/>
          </a:xfrm>
        </p:spPr>
        <p:txBody>
          <a:bodyPr/>
          <a:lstStyle/>
          <a:p>
            <a:pPr algn="just" rtl="1">
              <a:lnSpc>
                <a:spcPct val="107000"/>
              </a:lnSpc>
              <a:spcAft>
                <a:spcPts val="800"/>
              </a:spcAft>
              <a:buFontTx/>
              <a:buChar char="-"/>
            </a:pP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محمودی‌کیا</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و دهشیری در مقاله «نسبت عمل‏گرایی و ایدئولوژی در سیاست خارجی ایران؛ رویکردی راهبردی یا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تاکتیکی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در صدد پاسخ به این سؤال هستند که سهم ایدئولوژی و عمل‏گرایی در کنش سیاست خارجی ایران تا چه میزان است و کدام یک از این دو اصالت بیشتری در عمل سیاست خارجی ایران دارند.</a:t>
            </a:r>
          </a:p>
          <a:p>
            <a:pPr algn="just" rtl="1">
              <a:lnSpc>
                <a:spcPct val="107000"/>
              </a:lnSpc>
              <a:spcAft>
                <a:spcPts val="800"/>
              </a:spcAft>
              <a:buFontTx/>
              <a:buChar char="-"/>
            </a:pPr>
            <a:r>
              <a:rPr lang="ar-SA" sz="1800" dirty="0">
                <a:effectLst/>
                <a:latin typeface="Times New Roman" panose="02020603050405020304" pitchFamily="18" charset="0"/>
                <a:ea typeface="Calibri" panose="020F0502020204030204" pitchFamily="34" charset="0"/>
                <a:cs typeface="B Nazanin" panose="00000400000000000000" pitchFamily="2" charset="-78"/>
              </a:rPr>
              <a:t>در این پژوهش با تاکید بر شواهد واقع</a:t>
            </a:r>
            <a:r>
              <a:rPr lang="fa-IR" sz="1800" dirty="0">
                <a:effectLst/>
                <a:latin typeface="Times New Roman" panose="02020603050405020304" pitchFamily="18" charset="0"/>
                <a:ea typeface="Calibri" panose="020F0502020204030204" pitchFamily="34" charset="0"/>
                <a:cs typeface="B Nazanin" panose="00000400000000000000" pitchFamily="2" charset="-78"/>
              </a:rPr>
              <a:t>‌</a:t>
            </a:r>
            <a:r>
              <a:rPr lang="ar-SA" sz="1800" dirty="0">
                <a:effectLst/>
                <a:latin typeface="Times New Roman" panose="02020603050405020304" pitchFamily="18" charset="0"/>
                <a:ea typeface="Calibri" panose="020F0502020204030204" pitchFamily="34" charset="0"/>
                <a:cs typeface="B Nazanin" panose="00000400000000000000" pitchFamily="2" charset="-78"/>
              </a:rPr>
              <a:t>گرایانه</a:t>
            </a:r>
            <a:r>
              <a:rPr lang="fa-IR" sz="1800" dirty="0">
                <a:effectLst/>
                <a:latin typeface="Times New Roman" panose="02020603050405020304" pitchFamily="18" charset="0"/>
                <a:ea typeface="Calibri" panose="020F0502020204030204" pitchFamily="34" charset="0"/>
                <a:cs typeface="B Nazanin" panose="00000400000000000000" pitchFamily="2" charset="-78"/>
              </a:rPr>
              <a:t>،</a:t>
            </a:r>
            <a:r>
              <a:rPr lang="ar-SA" sz="1800" dirty="0">
                <a:effectLst/>
                <a:latin typeface="Times New Roman" panose="02020603050405020304" pitchFamily="18" charset="0"/>
                <a:ea typeface="Calibri" panose="020F0502020204030204" pitchFamily="34" charset="0"/>
                <a:cs typeface="B Nazanin" panose="00000400000000000000" pitchFamily="2" charset="-78"/>
              </a:rPr>
              <a:t> ما قصد داریم دریچه جدیدی را مبنی بر اینکه برخلاف تصور غالب</a:t>
            </a:r>
            <a:r>
              <a:rPr lang="fa-IR" sz="1800" dirty="0">
                <a:effectLst/>
                <a:latin typeface="Times New Roman" panose="02020603050405020304" pitchFamily="18" charset="0"/>
                <a:ea typeface="Calibri" panose="020F0502020204030204" pitchFamily="34" charset="0"/>
                <a:cs typeface="B Nazanin" panose="00000400000000000000" pitchFamily="2" charset="-78"/>
              </a:rPr>
              <a:t>،</a:t>
            </a:r>
            <a:r>
              <a:rPr lang="ar-SA" sz="1800" dirty="0">
                <a:effectLst/>
                <a:latin typeface="Times New Roman" panose="02020603050405020304" pitchFamily="18" charset="0"/>
                <a:ea typeface="Calibri" panose="020F0502020204030204" pitchFamily="34" charset="0"/>
                <a:cs typeface="B Nazanin" panose="00000400000000000000" pitchFamily="2" charset="-78"/>
              </a:rPr>
              <a:t> سیاست خارجی جمهوری اسلامی ایران صرفا آرمان</a:t>
            </a:r>
            <a:r>
              <a:rPr lang="fa-IR" sz="1800" dirty="0">
                <a:effectLst/>
                <a:latin typeface="Times New Roman" panose="02020603050405020304" pitchFamily="18" charset="0"/>
                <a:ea typeface="Calibri" panose="020F0502020204030204" pitchFamily="34" charset="0"/>
                <a:cs typeface="B Nazanin" panose="00000400000000000000" pitchFamily="2" charset="-78"/>
              </a:rPr>
              <a:t>‌</a:t>
            </a:r>
            <a:r>
              <a:rPr lang="ar-SA" sz="1800" dirty="0">
                <a:effectLst/>
                <a:latin typeface="Times New Roman" panose="02020603050405020304" pitchFamily="18" charset="0"/>
                <a:ea typeface="Calibri" panose="020F0502020204030204" pitchFamily="34" charset="0"/>
                <a:cs typeface="B Nazanin" panose="00000400000000000000" pitchFamily="2" charset="-78"/>
              </a:rPr>
              <a:t>گرا و ارزش</a:t>
            </a:r>
            <a:r>
              <a:rPr lang="fa-IR" sz="1800" dirty="0">
                <a:effectLst/>
                <a:latin typeface="Times New Roman" panose="02020603050405020304" pitchFamily="18" charset="0"/>
                <a:ea typeface="Calibri" panose="020F0502020204030204" pitchFamily="34" charset="0"/>
                <a:cs typeface="B Nazanin" panose="00000400000000000000" pitchFamily="2" charset="-78"/>
              </a:rPr>
              <a:t>‌</a:t>
            </a:r>
            <a:r>
              <a:rPr lang="ar-SA" sz="1800" dirty="0">
                <a:effectLst/>
                <a:latin typeface="Times New Roman" panose="02020603050405020304" pitchFamily="18" charset="0"/>
                <a:ea typeface="Calibri" panose="020F0502020204030204" pitchFamily="34" charset="0"/>
                <a:cs typeface="B Nazanin" panose="00000400000000000000" pitchFamily="2" charset="-78"/>
              </a:rPr>
              <a:t>محور و دگماتیسم نیست، بلکه رگه</a:t>
            </a:r>
            <a:r>
              <a:rPr lang="fa-IR" sz="1800" dirty="0">
                <a:effectLst/>
                <a:latin typeface="Times New Roman" panose="02020603050405020304" pitchFamily="18" charset="0"/>
                <a:ea typeface="Calibri" panose="020F0502020204030204" pitchFamily="34" charset="0"/>
                <a:cs typeface="B Nazanin" panose="00000400000000000000" pitchFamily="2" charset="-78"/>
              </a:rPr>
              <a:t>‌</a:t>
            </a:r>
            <a:r>
              <a:rPr lang="ar-SA" sz="1800" dirty="0">
                <a:effectLst/>
                <a:latin typeface="Times New Roman" panose="02020603050405020304" pitchFamily="18" charset="0"/>
                <a:ea typeface="Calibri" panose="020F0502020204030204" pitchFamily="34" charset="0"/>
                <a:cs typeface="B Nazanin" panose="00000400000000000000" pitchFamily="2" charset="-78"/>
              </a:rPr>
              <a:t>هایی از واقع</a:t>
            </a:r>
            <a:r>
              <a:rPr lang="fa-IR" sz="1800" dirty="0">
                <a:effectLst/>
                <a:latin typeface="Times New Roman" panose="02020603050405020304" pitchFamily="18" charset="0"/>
                <a:ea typeface="Calibri" panose="020F0502020204030204" pitchFamily="34" charset="0"/>
                <a:cs typeface="B Nazanin" panose="00000400000000000000" pitchFamily="2" charset="-78"/>
              </a:rPr>
              <a:t>‌</a:t>
            </a:r>
            <a:r>
              <a:rPr lang="ar-SA" sz="1800" dirty="0">
                <a:effectLst/>
                <a:latin typeface="Times New Roman" panose="02020603050405020304" pitchFamily="18" charset="0"/>
                <a:ea typeface="Calibri" panose="020F0502020204030204" pitchFamily="34" charset="0"/>
                <a:cs typeface="B Nazanin" panose="00000400000000000000" pitchFamily="2" charset="-78"/>
              </a:rPr>
              <a:t>گرایی در رفتار سیاست خارجی جمهوری اسلامی ایران مشاهده می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a:t>
            </a:r>
            <a:r>
              <a:rPr lang="ar-SA" sz="1800" dirty="0">
                <a:effectLst/>
                <a:latin typeface="Times New Roman" panose="02020603050405020304" pitchFamily="18" charset="0"/>
                <a:ea typeface="Calibri" panose="020F0502020204030204" pitchFamily="34" charset="0"/>
                <a:cs typeface="B Nazanin" panose="00000400000000000000" pitchFamily="2" charset="-78"/>
              </a:rPr>
              <a:t>شود،</a:t>
            </a:r>
            <a:r>
              <a:rPr lang="fa-IR" sz="1800" dirty="0">
                <a:effectLst/>
                <a:latin typeface="Times New Roman" panose="02020603050405020304" pitchFamily="18" charset="0"/>
                <a:ea typeface="Calibri" panose="020F0502020204030204" pitchFamily="34" charset="0"/>
                <a:cs typeface="B Nazanin" panose="00000400000000000000" pitchFamily="2" charset="-78"/>
              </a:rPr>
              <a:t> </a:t>
            </a:r>
            <a:r>
              <a:rPr lang="ar-SA" sz="1800" dirty="0">
                <a:effectLst/>
                <a:latin typeface="Times New Roman" panose="02020603050405020304" pitchFamily="18" charset="0"/>
                <a:ea typeface="Calibri" panose="020F0502020204030204" pitchFamily="34" charset="0"/>
                <a:cs typeface="B Nazanin" panose="00000400000000000000" pitchFamily="2" charset="-78"/>
              </a:rPr>
              <a:t>باز کنیم درحالی که اکثر نویسندگان سیاست خارجی ایران را یک سیاست خارجی دگم و ارزش محور تلقی میکنند.</a:t>
            </a: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F68A7FBF-9600-1DCE-47AC-A0A527258B39}"/>
              </a:ext>
            </a:extLst>
          </p:cNvPr>
          <p:cNvSpPr>
            <a:spLocks noGrp="1"/>
          </p:cNvSpPr>
          <p:nvPr>
            <p:ph type="sldNum" sz="quarter" idx="12"/>
          </p:nvPr>
        </p:nvSpPr>
        <p:spPr/>
        <p:txBody>
          <a:bodyPr/>
          <a:lstStyle/>
          <a:p>
            <a:r>
              <a:rPr lang="fa-IR" dirty="0"/>
              <a:t>11</a:t>
            </a:r>
            <a:endParaRPr lang="en-US" dirty="0"/>
          </a:p>
        </p:txBody>
      </p:sp>
      <p:pic>
        <p:nvPicPr>
          <p:cNvPr id="5" name="Graphic 4">
            <a:extLst>
              <a:ext uri="{FF2B5EF4-FFF2-40B4-BE49-F238E27FC236}">
                <a16:creationId xmlns:a16="http://schemas.microsoft.com/office/drawing/2014/main" id="{8FED0C66-A686-D896-AF97-9E87441AEEC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6" name="TextBox 5">
            <a:extLst>
              <a:ext uri="{FF2B5EF4-FFF2-40B4-BE49-F238E27FC236}">
                <a16:creationId xmlns:a16="http://schemas.microsoft.com/office/drawing/2014/main" id="{BACC423A-44A8-B86A-CB84-2D9D0A9DC250}"/>
              </a:ext>
            </a:extLst>
          </p:cNvPr>
          <p:cNvSpPr txBox="1"/>
          <p:nvPr/>
        </p:nvSpPr>
        <p:spPr>
          <a:xfrm>
            <a:off x="8061983" y="818644"/>
            <a:ext cx="628813" cy="369332"/>
          </a:xfrm>
          <a:prstGeom prst="rect">
            <a:avLst/>
          </a:prstGeom>
          <a:noFill/>
        </p:spPr>
        <p:txBody>
          <a:bodyPr wrap="square" rtlCol="0">
            <a:spAutoFit/>
          </a:bodyPr>
          <a:lstStyle/>
          <a:p>
            <a:r>
              <a:rPr lang="fa-IR" dirty="0"/>
              <a:t>19/</a:t>
            </a:r>
            <a:endParaRPr lang="en-GB" dirty="0"/>
          </a:p>
        </p:txBody>
      </p:sp>
    </p:spTree>
    <p:extLst>
      <p:ext uri="{BB962C8B-B14F-4D97-AF65-F5344CB8AC3E}">
        <p14:creationId xmlns:p14="http://schemas.microsoft.com/office/powerpoint/2010/main" val="3325076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082E6-21A4-2D12-7122-3260FBC2DD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569660-0977-73C4-FF78-904A77499D40}"/>
              </a:ext>
            </a:extLst>
          </p:cNvPr>
          <p:cNvSpPr>
            <a:spLocks noGrp="1"/>
          </p:cNvSpPr>
          <p:nvPr>
            <p:ph type="title"/>
          </p:nvPr>
        </p:nvSpPr>
        <p:spPr/>
        <p:txBody>
          <a:bodyPr/>
          <a:lstStyle/>
          <a:p>
            <a:pPr algn="r" rtl="1"/>
            <a:r>
              <a:rPr lang="fa-IR" dirty="0"/>
              <a:t>5. </a:t>
            </a:r>
            <a:r>
              <a:rPr dirty="0" err="1"/>
              <a:t>اهداف</a:t>
            </a:r>
            <a:r>
              <a:rPr dirty="0"/>
              <a:t> </a:t>
            </a:r>
            <a:r>
              <a:rPr dirty="0" err="1"/>
              <a:t>پژوهش</a:t>
            </a:r>
            <a:endParaRPr dirty="0"/>
          </a:p>
        </p:txBody>
      </p:sp>
      <p:sp>
        <p:nvSpPr>
          <p:cNvPr id="3" name="Content Placeholder 2">
            <a:extLst>
              <a:ext uri="{FF2B5EF4-FFF2-40B4-BE49-F238E27FC236}">
                <a16:creationId xmlns:a16="http://schemas.microsoft.com/office/drawing/2014/main" id="{EFF637F8-A152-39F1-BA57-37DEF8BAC26C}"/>
              </a:ext>
            </a:extLst>
          </p:cNvPr>
          <p:cNvSpPr>
            <a:spLocks noGrp="1"/>
          </p:cNvSpPr>
          <p:nvPr>
            <p:ph idx="1"/>
          </p:nvPr>
        </p:nvSpPr>
        <p:spPr>
          <a:xfrm>
            <a:off x="827700" y="2052925"/>
            <a:ext cx="7430400" cy="4195481"/>
          </a:xfrm>
        </p:spPr>
        <p:txBody>
          <a:bodyPr/>
          <a:lstStyle/>
          <a:p>
            <a:pPr algn="just" rtl="1">
              <a:lnSpc>
                <a:spcPct val="107000"/>
              </a:lnSpc>
              <a:spcBef>
                <a:spcPts val="300"/>
              </a:spcBef>
              <a:spcAft>
                <a:spcPts val="300"/>
              </a:spcAft>
              <a:buFontTx/>
              <a:buChar char="-"/>
            </a:pPr>
            <a:r>
              <a:rPr lang="ar-SA" sz="2400" dirty="0">
                <a:effectLst/>
                <a:latin typeface="Times New Roman" panose="02020603050405020304" pitchFamily="18" charset="0"/>
                <a:ea typeface="Calibri" panose="020F0502020204030204" pitchFamily="34" charset="0"/>
                <a:cs typeface="B Nazanin" panose="00000400000000000000" pitchFamily="2" charset="-78"/>
              </a:rPr>
              <a:t>هدف اصلی</a:t>
            </a:r>
            <a:r>
              <a:rPr lang="ar-SA" sz="1800" dirty="0">
                <a:effectLst/>
                <a:latin typeface="Times New Roman" panose="02020603050405020304" pitchFamily="18" charset="0"/>
                <a:ea typeface="Calibri" panose="020F0502020204030204" pitchFamily="34" charset="0"/>
                <a:cs typeface="B Nazanin" panose="00000400000000000000" pitchFamily="2" charset="-78"/>
              </a:rPr>
              <a:t>: بررسی میزان تعهد عملی جمهوری اسلامی ایران به خاستگاه فکری - ارزشی و سیاست خارجی اعلامی ایدئولوژیک (آرمان‌گرایانه) خود و در واقع، بررسی میزان پایبندی عملی جمهوری اسلامی به آرمان‌های اعلامی مندرج در اندیشه اسلامی و انقلابی.</a:t>
            </a:r>
            <a:endParaRPr lang="fa-IR" sz="1800" dirty="0">
              <a:latin typeface="Times New Roman" panose="02020603050405020304" pitchFamily="18" charset="0"/>
              <a:ea typeface="Calibri" panose="020F0502020204030204" pitchFamily="34" charset="0"/>
              <a:cs typeface="B Nazanin" panose="00000400000000000000" pitchFamily="2" charset="-78"/>
            </a:endParaRPr>
          </a:p>
          <a:p>
            <a:pPr algn="just" rtl="1">
              <a:lnSpc>
                <a:spcPct val="107000"/>
              </a:lnSpc>
              <a:spcBef>
                <a:spcPts val="300"/>
              </a:spcBef>
              <a:spcAft>
                <a:spcPts val="300"/>
              </a:spcAft>
              <a:buFontTx/>
              <a:buChar char="-"/>
            </a:pPr>
            <a:endParaRPr lang="fa-IR" sz="1800" dirty="0">
              <a:effectLst/>
              <a:latin typeface="Times New Roman" panose="02020603050405020304" pitchFamily="18" charset="0"/>
              <a:ea typeface="Calibri" panose="020F0502020204030204" pitchFamily="34" charset="0"/>
              <a:cs typeface="B Nazanin" panose="00000400000000000000" pitchFamily="2" charset="-78"/>
            </a:endParaRPr>
          </a:p>
          <a:p>
            <a:pPr algn="just" rtl="1">
              <a:lnSpc>
                <a:spcPct val="107000"/>
              </a:lnSpc>
              <a:spcBef>
                <a:spcPts val="300"/>
              </a:spcBef>
              <a:spcAft>
                <a:spcPts val="300"/>
              </a:spcAft>
              <a:buFontTx/>
              <a:buChar char="-"/>
            </a:pPr>
            <a:endParaRPr lang="fa-IR" sz="1800" dirty="0">
              <a:effectLst/>
              <a:latin typeface="Times New Roman" panose="02020603050405020304" pitchFamily="18" charset="0"/>
              <a:ea typeface="Calibri" panose="020F0502020204030204" pitchFamily="34" charset="0"/>
              <a:cs typeface="B Nazanin" panose="00000400000000000000" pitchFamily="2" charset="-78"/>
            </a:endParaRPr>
          </a:p>
          <a:p>
            <a:pPr algn="just" rtl="1">
              <a:lnSpc>
                <a:spcPct val="107000"/>
              </a:lnSpc>
              <a:spcBef>
                <a:spcPts val="300"/>
              </a:spcBef>
              <a:spcAft>
                <a:spcPts val="300"/>
              </a:spcAft>
              <a:buFontTx/>
              <a:buChar char="-"/>
            </a:pPr>
            <a:r>
              <a:rPr lang="ar-SA" sz="2400" dirty="0">
                <a:effectLst/>
                <a:latin typeface="Times New Roman" panose="02020603050405020304" pitchFamily="18" charset="0"/>
                <a:ea typeface="Calibri" panose="020F0502020204030204" pitchFamily="34" charset="0"/>
                <a:cs typeface="B Nazanin" panose="00000400000000000000" pitchFamily="2" charset="-78"/>
              </a:rPr>
              <a:t>هدف فرعی</a:t>
            </a:r>
            <a:r>
              <a:rPr lang="ar-SA" sz="1800" dirty="0">
                <a:effectLst/>
                <a:latin typeface="Times New Roman" panose="02020603050405020304" pitchFamily="18" charset="0"/>
                <a:ea typeface="Calibri" panose="020F0502020204030204" pitchFamily="34" charset="0"/>
                <a:cs typeface="B Nazanin" panose="00000400000000000000" pitchFamily="2" charset="-78"/>
              </a:rPr>
              <a:t>: تشکیک و تردید در ایدئولوژیک (غیرواقع‌گرا) دانستن سیاست خارجی جمهوری اسلامی ایران.</a:t>
            </a: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7AB5AB8B-D670-1111-4285-C2D57F82D6BE}"/>
              </a:ext>
            </a:extLst>
          </p:cNvPr>
          <p:cNvSpPr>
            <a:spLocks noGrp="1"/>
          </p:cNvSpPr>
          <p:nvPr>
            <p:ph type="sldNum" sz="quarter" idx="12"/>
          </p:nvPr>
        </p:nvSpPr>
        <p:spPr/>
        <p:txBody>
          <a:bodyPr/>
          <a:lstStyle/>
          <a:p>
            <a:r>
              <a:rPr lang="fa-IR" dirty="0"/>
              <a:t>12</a:t>
            </a:r>
            <a:endParaRPr lang="en-US" dirty="0"/>
          </a:p>
        </p:txBody>
      </p:sp>
      <p:pic>
        <p:nvPicPr>
          <p:cNvPr id="5" name="Graphic 4">
            <a:extLst>
              <a:ext uri="{FF2B5EF4-FFF2-40B4-BE49-F238E27FC236}">
                <a16:creationId xmlns:a16="http://schemas.microsoft.com/office/drawing/2014/main" id="{86CAE7F7-9ADA-34CB-A808-6F59618CC98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6" name="TextBox 5">
            <a:extLst>
              <a:ext uri="{FF2B5EF4-FFF2-40B4-BE49-F238E27FC236}">
                <a16:creationId xmlns:a16="http://schemas.microsoft.com/office/drawing/2014/main" id="{9C56C42D-24BE-6FF5-204B-3E5A7BE21C50}"/>
              </a:ext>
            </a:extLst>
          </p:cNvPr>
          <p:cNvSpPr txBox="1"/>
          <p:nvPr/>
        </p:nvSpPr>
        <p:spPr>
          <a:xfrm>
            <a:off x="8061983" y="818644"/>
            <a:ext cx="628813" cy="369332"/>
          </a:xfrm>
          <a:prstGeom prst="rect">
            <a:avLst/>
          </a:prstGeom>
          <a:noFill/>
        </p:spPr>
        <p:txBody>
          <a:bodyPr wrap="square" rtlCol="0">
            <a:spAutoFit/>
          </a:bodyPr>
          <a:lstStyle/>
          <a:p>
            <a:r>
              <a:rPr lang="fa-IR" dirty="0"/>
              <a:t>19/</a:t>
            </a:r>
            <a:endParaRPr lang="en-GB" dirty="0"/>
          </a:p>
        </p:txBody>
      </p:sp>
    </p:spTree>
    <p:extLst>
      <p:ext uri="{BB962C8B-B14F-4D97-AF65-F5344CB8AC3E}">
        <p14:creationId xmlns:p14="http://schemas.microsoft.com/office/powerpoint/2010/main" val="94868277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t>6. مبانی نظری</a:t>
            </a:r>
            <a:endParaRPr dirty="0"/>
          </a:p>
        </p:txBody>
      </p:sp>
      <p:sp>
        <p:nvSpPr>
          <p:cNvPr id="3" name="Content Placeholder 2"/>
          <p:cNvSpPr>
            <a:spLocks noGrp="1"/>
          </p:cNvSpPr>
          <p:nvPr>
            <p:ph idx="1"/>
          </p:nvPr>
        </p:nvSpPr>
        <p:spPr>
          <a:xfrm>
            <a:off x="827700" y="2052925"/>
            <a:ext cx="7430400" cy="4195481"/>
          </a:xfrm>
        </p:spPr>
        <p:txBody>
          <a:bodyPr/>
          <a:lstStyle/>
          <a:p>
            <a:pPr algn="just" rtl="1">
              <a:lnSpc>
                <a:spcPct val="107000"/>
              </a:lnSpc>
              <a:spcAft>
                <a:spcPts val="800"/>
              </a:spcAft>
              <a:buFontTx/>
              <a:buChar char="-"/>
            </a:pPr>
            <a:r>
              <a:rPr lang="ar-SA" sz="1800" dirty="0">
                <a:effectLst/>
                <a:latin typeface="Times New Roman" panose="02020603050405020304" pitchFamily="18" charset="0"/>
                <a:ea typeface="Calibri" panose="020F0502020204030204" pitchFamily="34" charset="0"/>
                <a:cs typeface="B Nazanin" panose="00000400000000000000" pitchFamily="2" charset="-78"/>
              </a:rPr>
              <a:t>چارچوب نظری این نوشتار مبتنی بر </a:t>
            </a:r>
            <a:r>
              <a:rPr lang="fa-IR" sz="1800" dirty="0">
                <a:effectLst/>
                <a:latin typeface="Times New Roman" panose="02020603050405020304" pitchFamily="18" charset="0"/>
                <a:ea typeface="Calibri" panose="020F0502020204030204" pitchFamily="34" charset="0"/>
                <a:cs typeface="B Nazanin" panose="00000400000000000000" pitchFamily="2" charset="-78"/>
              </a:rPr>
              <a:t>نظریه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واقع‏گرایی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سنتی و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قدرت‏محور</a:t>
            </a:r>
            <a:r>
              <a:rPr lang="fa-IR" sz="1800" dirty="0">
                <a:effectLst/>
                <a:latin typeface="Times New Roman" panose="02020603050405020304" pitchFamily="18" charset="0"/>
                <a:ea typeface="Calibri" panose="020F0502020204030204" pitchFamily="34" charset="0"/>
                <a:cs typeface="B Nazanin" panose="00000400000000000000" pitchFamily="2" charset="-78"/>
              </a:rPr>
              <a:t>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هانس.جی.مورگنتا</a:t>
            </a:r>
            <a:r>
              <a:rPr lang="fa-IR" sz="1800" dirty="0">
                <a:effectLst/>
                <a:latin typeface="Times New Roman" panose="02020603050405020304" pitchFamily="18" charset="0"/>
                <a:ea typeface="Calibri" panose="020F0502020204030204" pitchFamily="34" charset="0"/>
                <a:cs typeface="B Nazanin" panose="00000400000000000000" pitchFamily="2" charset="-78"/>
              </a:rPr>
              <a:t> </a:t>
            </a:r>
            <a:r>
              <a:rPr lang="ar-SA" sz="1800" dirty="0">
                <a:effectLst/>
                <a:latin typeface="Times New Roman" panose="02020603050405020304" pitchFamily="18" charset="0"/>
                <a:ea typeface="Calibri" panose="020F0502020204030204" pitchFamily="34" charset="0"/>
                <a:cs typeface="B Nazanin" panose="00000400000000000000" pitchFamily="2" charset="-78"/>
              </a:rPr>
              <a:t>است، واقع‌گرایی، مفهوم بنیادین «قدرت ملی» علی‌الخصوص «قدرت نظامی» را در مرکز توجه خود قرار می‌دهد. این رهیافت فکری حتی مفهوم منافع ملی را نیز در چارچوب «قدرت» مورد تجزیه‌وتحلیل قرار می‌دهد به‌طوری‌که امکان تأمین منافع ملی بدون قدرت را منتفی می‌داند</a:t>
            </a:r>
            <a:r>
              <a:rPr lang="fa-IR" sz="1800" dirty="0">
                <a:latin typeface="Times New Roman" panose="02020603050405020304" pitchFamily="18" charset="0"/>
                <a:ea typeface="Calibri" panose="020F0502020204030204" pitchFamily="34" charset="0"/>
                <a:cs typeface="B Nazanin" panose="00000400000000000000" pitchFamily="2" charset="-78"/>
              </a:rPr>
              <a:t>.</a:t>
            </a:r>
          </a:p>
          <a:p>
            <a:pPr algn="just" rtl="1">
              <a:lnSpc>
                <a:spcPct val="107000"/>
              </a:lnSpc>
              <a:spcAft>
                <a:spcPts val="800"/>
              </a:spcAft>
              <a:buFontTx/>
              <a:buChar char="-"/>
            </a:pPr>
            <a:r>
              <a:rPr lang="ar-SA" sz="1800" dirty="0">
                <a:effectLst/>
                <a:latin typeface="Times New Roman" panose="02020603050405020304" pitchFamily="18" charset="0"/>
                <a:ea typeface="Calibri" panose="020F0502020204030204" pitchFamily="34" charset="0"/>
                <a:cs typeface="B Nazanin" panose="00000400000000000000" pitchFamily="2" charset="-78"/>
              </a:rPr>
              <a:t>پس نظریه واقع</a:t>
            </a:r>
            <a:r>
              <a:rPr lang="fa-IR" sz="1800" dirty="0">
                <a:effectLst/>
                <a:latin typeface="Times New Roman" panose="02020603050405020304" pitchFamily="18" charset="0"/>
                <a:ea typeface="Calibri" panose="020F0502020204030204" pitchFamily="34" charset="0"/>
                <a:cs typeface="B Nazanin" panose="00000400000000000000" pitchFamily="2" charset="-78"/>
              </a:rPr>
              <a:t>‌</a:t>
            </a:r>
            <a:r>
              <a:rPr lang="ar-SA" sz="1800" dirty="0">
                <a:effectLst/>
                <a:latin typeface="Times New Roman" panose="02020603050405020304" pitchFamily="18" charset="0"/>
                <a:ea typeface="Calibri" panose="020F0502020204030204" pitchFamily="34" charset="0"/>
                <a:cs typeface="B Nazanin" panose="00000400000000000000" pitchFamily="2" charset="-78"/>
              </a:rPr>
              <a:t>گرایی مورگنتا دو مفهوم را مورد تاکید قرار می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a:t>
            </a:r>
            <a:r>
              <a:rPr lang="ar-SA" sz="1800" dirty="0">
                <a:effectLst/>
                <a:latin typeface="Times New Roman" panose="02020603050405020304" pitchFamily="18" charset="0"/>
                <a:ea typeface="Calibri" panose="020F0502020204030204" pitchFamily="34" charset="0"/>
                <a:cs typeface="B Nazanin" panose="00000400000000000000" pitchFamily="2" charset="-78"/>
              </a:rPr>
              <a:t>دهد</a:t>
            </a:r>
            <a:r>
              <a:rPr lang="fa-IR" sz="1800" dirty="0">
                <a:effectLst/>
                <a:latin typeface="Times New Roman" panose="02020603050405020304" pitchFamily="18" charset="0"/>
                <a:ea typeface="Calibri" panose="020F0502020204030204" pitchFamily="34" charset="0"/>
                <a:cs typeface="B Nazanin" panose="00000400000000000000" pitchFamily="2" charset="-78"/>
              </a:rPr>
              <a:t>:</a:t>
            </a:r>
            <a:endParaRPr lang="fa-IR" sz="1800" dirty="0">
              <a:latin typeface="Calibri" panose="020F0502020204030204" pitchFamily="34" charset="0"/>
              <a:ea typeface="Calibri" panose="020F0502020204030204" pitchFamily="34" charset="0"/>
              <a:cs typeface="Arial" panose="020B0604020202020204" pitchFamily="34" charset="0"/>
            </a:endParaRPr>
          </a:p>
          <a:p>
            <a:pPr lvl="1" algn="just" rtl="1">
              <a:lnSpc>
                <a:spcPct val="107000"/>
              </a:lnSpc>
              <a:spcAft>
                <a:spcPts val="800"/>
              </a:spcAft>
              <a:buFont typeface="+mj-lt"/>
              <a:buAutoNum type="arabicPeriod"/>
            </a:pPr>
            <a:r>
              <a:rPr lang="ar-SA" sz="1600" dirty="0">
                <a:effectLst/>
                <a:latin typeface="Times New Roman" panose="02020603050405020304" pitchFamily="18" charset="0"/>
                <a:ea typeface="Calibri" panose="020F0502020204030204" pitchFamily="34" charset="0"/>
                <a:cs typeface="B Nazanin" panose="00000400000000000000" pitchFamily="2" charset="-78"/>
              </a:rPr>
              <a:t>منفعت ملی که ستاره راهنمای سیاستمداران در عرصه سیاست خارجی است</a:t>
            </a:r>
            <a:r>
              <a:rPr lang="fa-IR" sz="1600" dirty="0">
                <a:effectLst/>
                <a:latin typeface="Times New Roman" panose="02020603050405020304" pitchFamily="18" charset="0"/>
                <a:ea typeface="Calibri" panose="020F0502020204030204" pitchFamily="34" charset="0"/>
                <a:cs typeface="B Nazanin" panose="00000400000000000000" pitchFamily="2" charset="-78"/>
              </a:rPr>
              <a:t>.</a:t>
            </a:r>
          </a:p>
          <a:p>
            <a:pPr lvl="1" algn="just" rtl="1">
              <a:lnSpc>
                <a:spcPct val="107000"/>
              </a:lnSpc>
              <a:spcAft>
                <a:spcPts val="800"/>
              </a:spcAft>
              <a:buFont typeface="+mj-lt"/>
              <a:buAutoNum type="arabicPeriod"/>
            </a:pPr>
            <a:r>
              <a:rPr lang="ar-SA" sz="1600" dirty="0">
                <a:effectLst/>
                <a:latin typeface="Times New Roman" panose="02020603050405020304" pitchFamily="18" charset="0"/>
                <a:ea typeface="Calibri" panose="020F0502020204030204" pitchFamily="34" charset="0"/>
                <a:cs typeface="B Nazanin" panose="00000400000000000000" pitchFamily="2" charset="-78"/>
              </a:rPr>
              <a:t>قدرت از دیدگاه واقع</a:t>
            </a:r>
            <a:r>
              <a:rPr lang="fa-IR" sz="1600" dirty="0">
                <a:effectLst/>
                <a:latin typeface="Times New Roman" panose="02020603050405020304" pitchFamily="18" charset="0"/>
                <a:ea typeface="Calibri" panose="020F0502020204030204" pitchFamily="34" charset="0"/>
                <a:cs typeface="B Nazanin" panose="00000400000000000000" pitchFamily="2" charset="-78"/>
              </a:rPr>
              <a:t>‌</a:t>
            </a:r>
            <a:r>
              <a:rPr lang="ar-SA" sz="1600" dirty="0">
                <a:effectLst/>
                <a:latin typeface="Times New Roman" panose="02020603050405020304" pitchFamily="18" charset="0"/>
                <a:ea typeface="Calibri" panose="020F0502020204030204" pitchFamily="34" charset="0"/>
                <a:cs typeface="B Nazanin" panose="00000400000000000000" pitchFamily="2" charset="-78"/>
              </a:rPr>
              <a:t>گرایی کلاسیک مورگنتا</a:t>
            </a:r>
            <a:r>
              <a:rPr lang="fa-IR" sz="1600" dirty="0">
                <a:effectLst/>
                <a:latin typeface="Times New Roman" panose="02020603050405020304" pitchFamily="18" charset="0"/>
                <a:ea typeface="Calibri" panose="020F0502020204030204" pitchFamily="34" charset="0"/>
                <a:cs typeface="B Nazanin" panose="00000400000000000000" pitchFamily="2" charset="-78"/>
              </a:rPr>
              <a:t> </a:t>
            </a:r>
            <a:r>
              <a:rPr lang="ar-SA" sz="1600" dirty="0">
                <a:effectLst/>
                <a:latin typeface="Times New Roman" panose="02020603050405020304" pitchFamily="18" charset="0"/>
                <a:ea typeface="Calibri" panose="020F0502020204030204" pitchFamily="34" charset="0"/>
                <a:cs typeface="B Nazanin" panose="00000400000000000000" pitchFamily="2" charset="-78"/>
              </a:rPr>
              <a:t>قدرت نظامی است</a:t>
            </a:r>
            <a:r>
              <a:rPr lang="fa-IR" sz="1600" dirty="0">
                <a:effectLst/>
                <a:latin typeface="Times New Roman" panose="02020603050405020304" pitchFamily="18" charset="0"/>
                <a:ea typeface="Calibri" panose="020F0502020204030204" pitchFamily="34" charset="0"/>
                <a:cs typeface="B Nazanin" panose="00000400000000000000" pitchFamily="2" charset="-78"/>
              </a:rPr>
              <a:t> </a:t>
            </a:r>
            <a:r>
              <a:rPr lang="ar-SA" sz="1600" dirty="0">
                <a:effectLst/>
                <a:latin typeface="Times New Roman" panose="02020603050405020304" pitchFamily="18" charset="0"/>
                <a:ea typeface="Calibri" panose="020F0502020204030204" pitchFamily="34" charset="0"/>
                <a:cs typeface="B Nazanin" panose="00000400000000000000" pitchFamily="2" charset="-78"/>
              </a:rPr>
              <a:t>و در بحث قدرت، موازنه قدرت و بازدارندگی مطرح است</a:t>
            </a:r>
            <a:r>
              <a:rPr lang="fa-IR" sz="1600" dirty="0">
                <a:effectLst/>
                <a:latin typeface="Times New Roman" panose="02020603050405020304" pitchFamily="18" charset="0"/>
                <a:ea typeface="Calibri" panose="020F0502020204030204" pitchFamily="34" charset="0"/>
                <a:cs typeface="B Nazanin" panose="00000400000000000000" pitchFamily="2" charset="-78"/>
              </a:rPr>
              <a:t>.</a:t>
            </a:r>
            <a:endParaRPr lang="en-GB"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D94B732D-1D7E-5E29-E663-842E8AFDBF7B}"/>
              </a:ext>
            </a:extLst>
          </p:cNvPr>
          <p:cNvSpPr>
            <a:spLocks noGrp="1"/>
          </p:cNvSpPr>
          <p:nvPr>
            <p:ph type="sldNum" sz="quarter" idx="12"/>
          </p:nvPr>
        </p:nvSpPr>
        <p:spPr/>
        <p:txBody>
          <a:bodyPr/>
          <a:lstStyle/>
          <a:p>
            <a:r>
              <a:rPr lang="fa-IR" dirty="0"/>
              <a:t>13</a:t>
            </a:r>
            <a:endParaRPr lang="en-US" dirty="0"/>
          </a:p>
        </p:txBody>
      </p:sp>
      <p:pic>
        <p:nvPicPr>
          <p:cNvPr id="5" name="Graphic 4">
            <a:extLst>
              <a:ext uri="{FF2B5EF4-FFF2-40B4-BE49-F238E27FC236}">
                <a16:creationId xmlns:a16="http://schemas.microsoft.com/office/drawing/2014/main" id="{DCA7E8E4-9447-9FDB-C418-7000506FC6D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6" name="TextBox 5">
            <a:extLst>
              <a:ext uri="{FF2B5EF4-FFF2-40B4-BE49-F238E27FC236}">
                <a16:creationId xmlns:a16="http://schemas.microsoft.com/office/drawing/2014/main" id="{51DA8F4D-7042-6CC8-A86E-15E3B01C72EC}"/>
              </a:ext>
            </a:extLst>
          </p:cNvPr>
          <p:cNvSpPr txBox="1"/>
          <p:nvPr/>
        </p:nvSpPr>
        <p:spPr>
          <a:xfrm>
            <a:off x="8061983" y="818644"/>
            <a:ext cx="628813" cy="369332"/>
          </a:xfrm>
          <a:prstGeom prst="rect">
            <a:avLst/>
          </a:prstGeom>
          <a:noFill/>
        </p:spPr>
        <p:txBody>
          <a:bodyPr wrap="square" rtlCol="0">
            <a:spAutoFit/>
          </a:bodyPr>
          <a:lstStyle/>
          <a:p>
            <a:r>
              <a:rPr lang="fa-IR" dirty="0"/>
              <a:t>19/</a:t>
            </a:r>
            <a:endParaRPr lang="en-GB" dirty="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t>7. </a:t>
            </a:r>
            <a:r>
              <a:rPr dirty="0" err="1"/>
              <a:t>بحث</a:t>
            </a:r>
            <a:r>
              <a:rPr lang="en-GB" dirty="0"/>
              <a:t> </a:t>
            </a:r>
            <a:r>
              <a:rPr lang="ar-SA" dirty="0"/>
              <a:t>و</a:t>
            </a:r>
            <a:r>
              <a:rPr lang="en-GB" dirty="0"/>
              <a:t> </a:t>
            </a:r>
            <a:r>
              <a:rPr lang="ar-SA" dirty="0"/>
              <a:t>نتایج</a:t>
            </a:r>
            <a:endParaRPr dirty="0"/>
          </a:p>
        </p:txBody>
      </p:sp>
      <p:sp>
        <p:nvSpPr>
          <p:cNvPr id="3" name="Content Placeholder 2"/>
          <p:cNvSpPr>
            <a:spLocks noGrp="1"/>
          </p:cNvSpPr>
          <p:nvPr>
            <p:ph idx="1"/>
          </p:nvPr>
        </p:nvSpPr>
        <p:spPr>
          <a:xfrm>
            <a:off x="827700" y="2052925"/>
            <a:ext cx="7430400" cy="4195481"/>
          </a:xfrm>
        </p:spPr>
        <p:txBody>
          <a:bodyPr>
            <a:normAutofit/>
          </a:bodyPr>
          <a:lstStyle/>
          <a:p>
            <a:pPr algn="just" rtl="1">
              <a:lnSpc>
                <a:spcPct val="107000"/>
              </a:lnSpc>
              <a:spcAft>
                <a:spcPts val="800"/>
              </a:spcAft>
              <a:buFont typeface="+mj-lt"/>
              <a:buAutoNum type="arabicPeriod"/>
            </a:pPr>
            <a:r>
              <a:rPr lang="ar-SA" sz="1800" dirty="0">
                <a:effectLst/>
                <a:latin typeface="Times New Roman" panose="02020603050405020304" pitchFamily="18" charset="0"/>
                <a:ea typeface="Calibri" panose="020F0502020204030204" pitchFamily="34" charset="0"/>
                <a:cs typeface="B Nazanin" panose="00000400000000000000" pitchFamily="2" charset="-78"/>
              </a:rPr>
              <a:t>حمایت از سوریه برای موازنه قدرت در برابر آمریکا</a:t>
            </a: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buFont typeface="+mj-lt"/>
              <a:buAutoNum type="arabicPeriod"/>
            </a:pPr>
            <a:r>
              <a:rPr lang="ar-SA" sz="1800" dirty="0">
                <a:effectLst/>
                <a:latin typeface="Times New Roman" panose="02020603050405020304" pitchFamily="18" charset="0"/>
                <a:ea typeface="Calibri" panose="020F0502020204030204" pitchFamily="34" charset="0"/>
                <a:cs typeface="B Nazanin" panose="00000400000000000000" pitchFamily="2" charset="-78"/>
              </a:rPr>
              <a:t>استفاده از نهادهای بین</a:t>
            </a:r>
            <a:r>
              <a:rPr lang="fa-IR" sz="1800" dirty="0">
                <a:effectLst/>
                <a:latin typeface="Times New Roman" panose="02020603050405020304" pitchFamily="18" charset="0"/>
                <a:ea typeface="Calibri" panose="020F0502020204030204" pitchFamily="34" charset="0"/>
                <a:cs typeface="B Nazanin" panose="00000400000000000000" pitchFamily="2" charset="-78"/>
              </a:rPr>
              <a:t>‌</a:t>
            </a:r>
            <a:r>
              <a:rPr lang="ar-SA" sz="1800" dirty="0">
                <a:effectLst/>
                <a:latin typeface="Times New Roman" panose="02020603050405020304" pitchFamily="18" charset="0"/>
                <a:ea typeface="Calibri" panose="020F0502020204030204" pitchFamily="34" charset="0"/>
                <a:cs typeface="B Nazanin" panose="00000400000000000000" pitchFamily="2" charset="-78"/>
              </a:rPr>
              <a:t>المللی مانند برجام برای تأمین منافع ملی</a:t>
            </a: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buFont typeface="+mj-lt"/>
              <a:buAutoNum type="arabicPeriod"/>
            </a:pPr>
            <a:r>
              <a:rPr lang="ar-SA" sz="1800" dirty="0">
                <a:effectLst/>
                <a:latin typeface="Times New Roman" panose="02020603050405020304" pitchFamily="18" charset="0"/>
                <a:ea typeface="Calibri" panose="020F0502020204030204" pitchFamily="34" charset="0"/>
                <a:cs typeface="B Nazanin" panose="00000400000000000000" pitchFamily="2" charset="-78"/>
              </a:rPr>
              <a:t>نزدیکی به چین و روسیه و هند با</a:t>
            </a:r>
            <a:r>
              <a:rPr lang="fa-IR" sz="1800" dirty="0">
                <a:effectLst/>
                <a:latin typeface="Times New Roman" panose="02020603050405020304" pitchFamily="18" charset="0"/>
                <a:ea typeface="Calibri" panose="020F0502020204030204" pitchFamily="34" charset="0"/>
                <a:cs typeface="B Nazanin" panose="00000400000000000000" pitchFamily="2" charset="-78"/>
              </a:rPr>
              <a:t> </a:t>
            </a:r>
            <a:r>
              <a:rPr lang="ar-SA" sz="1800" dirty="0">
                <a:effectLst/>
                <a:latin typeface="Times New Roman" panose="02020603050405020304" pitchFamily="18" charset="0"/>
                <a:ea typeface="Calibri" panose="020F0502020204030204" pitchFamily="34" charset="0"/>
                <a:cs typeface="B Nazanin" panose="00000400000000000000" pitchFamily="2" charset="-78"/>
              </a:rPr>
              <a:t>هدف حفظ روابط تجاری و سیاسی با دولت های مرکزی و پرهیز از ورود جدی به مسئله حقوق مسلمانان این سه کشورکه این امر برای حفظ امنیت داخلی و دور زدن تحریم ها نیز شکل گرفته</a:t>
            </a: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buFont typeface="+mj-lt"/>
              <a:buAutoNum type="arabicPeriod"/>
            </a:pPr>
            <a:r>
              <a:rPr lang="ar-SA" sz="1800" dirty="0">
                <a:effectLst/>
                <a:latin typeface="Times New Roman" panose="02020603050405020304" pitchFamily="18" charset="0"/>
                <a:ea typeface="Calibri" panose="020F0502020204030204" pitchFamily="34" charset="0"/>
                <a:cs typeface="B Nazanin" panose="00000400000000000000" pitchFamily="2" charset="-78"/>
              </a:rPr>
              <a:t>سیاست نگاه به شرق</a:t>
            </a: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buFont typeface="+mj-lt"/>
              <a:buAutoNum type="arabicPeriod"/>
            </a:pPr>
            <a:r>
              <a:rPr lang="ar-SA" sz="1800" dirty="0">
                <a:effectLst/>
                <a:latin typeface="Times New Roman" panose="02020603050405020304" pitchFamily="18" charset="0"/>
                <a:ea typeface="Calibri" panose="020F0502020204030204" pitchFamily="34" charset="0"/>
                <a:cs typeface="B Nazanin" panose="00000400000000000000" pitchFamily="2" charset="-78"/>
              </a:rPr>
              <a:t>جنگ قره باغ</a:t>
            </a: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buFont typeface="+mj-lt"/>
              <a:buAutoNum type="arabicPeriod"/>
            </a:pPr>
            <a:r>
              <a:rPr lang="ar-SA" sz="1800" dirty="0">
                <a:effectLst/>
                <a:latin typeface="Times New Roman" panose="02020603050405020304" pitchFamily="18" charset="0"/>
                <a:ea typeface="Calibri" panose="020F0502020204030204" pitchFamily="34" charset="0"/>
                <a:cs typeface="B Nazanin" panose="00000400000000000000" pitchFamily="2" charset="-78"/>
              </a:rPr>
              <a:t>اهمیت قفقاز جنوبی در سیاست خارجی ایران</a:t>
            </a:r>
            <a:endParaRPr lang="en-GB"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05570BD-B444-6D96-6B42-B3B3F2A4BFA2}"/>
              </a:ext>
            </a:extLst>
          </p:cNvPr>
          <p:cNvSpPr>
            <a:spLocks noGrp="1"/>
          </p:cNvSpPr>
          <p:nvPr>
            <p:ph type="sldNum" sz="quarter" idx="12"/>
          </p:nvPr>
        </p:nvSpPr>
        <p:spPr/>
        <p:txBody>
          <a:bodyPr/>
          <a:lstStyle/>
          <a:p>
            <a:r>
              <a:rPr lang="fa-IR" dirty="0"/>
              <a:t>14</a:t>
            </a:r>
            <a:endParaRPr lang="en-US" dirty="0"/>
          </a:p>
        </p:txBody>
      </p:sp>
      <p:pic>
        <p:nvPicPr>
          <p:cNvPr id="5" name="Graphic 4">
            <a:extLst>
              <a:ext uri="{FF2B5EF4-FFF2-40B4-BE49-F238E27FC236}">
                <a16:creationId xmlns:a16="http://schemas.microsoft.com/office/drawing/2014/main" id="{862AEEB1-2BF5-6236-E8D0-5A133919CD2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6" name="TextBox 5">
            <a:extLst>
              <a:ext uri="{FF2B5EF4-FFF2-40B4-BE49-F238E27FC236}">
                <a16:creationId xmlns:a16="http://schemas.microsoft.com/office/drawing/2014/main" id="{A318261C-2B91-D693-4D47-96D4C1C1A14F}"/>
              </a:ext>
            </a:extLst>
          </p:cNvPr>
          <p:cNvSpPr txBox="1"/>
          <p:nvPr/>
        </p:nvSpPr>
        <p:spPr>
          <a:xfrm>
            <a:off x="8061983" y="818644"/>
            <a:ext cx="628813" cy="369332"/>
          </a:xfrm>
          <a:prstGeom prst="rect">
            <a:avLst/>
          </a:prstGeom>
          <a:noFill/>
        </p:spPr>
        <p:txBody>
          <a:bodyPr wrap="square" rtlCol="0">
            <a:spAutoFit/>
          </a:bodyPr>
          <a:lstStyle/>
          <a:p>
            <a:r>
              <a:rPr lang="fa-IR" dirty="0"/>
              <a:t>19/</a:t>
            </a:r>
            <a:endParaRPr lang="en-GB" dirty="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3C1B8-21B0-0A8B-1B8A-6C58B1F01A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72FC9F-BE19-641D-4FB0-6091E045F3C4}"/>
              </a:ext>
            </a:extLst>
          </p:cNvPr>
          <p:cNvSpPr>
            <a:spLocks noGrp="1"/>
          </p:cNvSpPr>
          <p:nvPr>
            <p:ph type="title"/>
          </p:nvPr>
        </p:nvSpPr>
        <p:spPr/>
        <p:txBody>
          <a:bodyPr/>
          <a:lstStyle/>
          <a:p>
            <a:pPr algn="r" rtl="1"/>
            <a:r>
              <a:rPr lang="fa-IR" dirty="0"/>
              <a:t>7. </a:t>
            </a:r>
            <a:r>
              <a:rPr dirty="0" err="1"/>
              <a:t>بحث</a:t>
            </a:r>
            <a:r>
              <a:rPr dirty="0"/>
              <a:t> و </a:t>
            </a:r>
            <a:r>
              <a:rPr dirty="0" err="1"/>
              <a:t>نتایج</a:t>
            </a:r>
            <a:endParaRPr dirty="0"/>
          </a:p>
        </p:txBody>
      </p:sp>
      <p:sp>
        <p:nvSpPr>
          <p:cNvPr id="3" name="Content Placeholder 2">
            <a:extLst>
              <a:ext uri="{FF2B5EF4-FFF2-40B4-BE49-F238E27FC236}">
                <a16:creationId xmlns:a16="http://schemas.microsoft.com/office/drawing/2014/main" id="{5B941A88-6FB0-2220-A479-C57FAF61039C}"/>
              </a:ext>
            </a:extLst>
          </p:cNvPr>
          <p:cNvSpPr>
            <a:spLocks noGrp="1"/>
          </p:cNvSpPr>
          <p:nvPr>
            <p:ph idx="1"/>
          </p:nvPr>
        </p:nvSpPr>
        <p:spPr>
          <a:xfrm>
            <a:off x="827700" y="2052925"/>
            <a:ext cx="7430400" cy="4195481"/>
          </a:xfrm>
        </p:spPr>
        <p:txBody>
          <a:bodyPr>
            <a:normAutofit/>
          </a:bodyPr>
          <a:lstStyle/>
          <a:p>
            <a:pPr marL="0" indent="0" algn="just" rtl="1">
              <a:buNone/>
            </a:pPr>
            <a:r>
              <a:rPr lang="ar-SA" dirty="0"/>
              <a:t>- نتیجه‌گیری:  </a:t>
            </a:r>
          </a:p>
          <a:p>
            <a:pPr marL="0" indent="0" algn="just" rtl="1">
              <a:buNone/>
            </a:pPr>
            <a:r>
              <a:rPr lang="ar-SA" dirty="0"/>
              <a:t>  	</a:t>
            </a:r>
            <a:r>
              <a:rPr lang="ar-SA" dirty="0">
                <a:highlight>
                  <a:srgbClr val="B01513"/>
                </a:highlight>
              </a:rPr>
              <a:t>سیاست خارجی ایران با تمرکز بر قدرت ملی، هم عمل‌گرا و هم آرمان‌گرا است. </a:t>
            </a:r>
          </a:p>
        </p:txBody>
      </p:sp>
      <p:sp>
        <p:nvSpPr>
          <p:cNvPr id="4" name="Slide Number Placeholder 3">
            <a:extLst>
              <a:ext uri="{FF2B5EF4-FFF2-40B4-BE49-F238E27FC236}">
                <a16:creationId xmlns:a16="http://schemas.microsoft.com/office/drawing/2014/main" id="{9D2BA439-54E6-4F2A-7313-6D28803E547D}"/>
              </a:ext>
            </a:extLst>
          </p:cNvPr>
          <p:cNvSpPr>
            <a:spLocks noGrp="1"/>
          </p:cNvSpPr>
          <p:nvPr>
            <p:ph type="sldNum" sz="quarter" idx="12"/>
          </p:nvPr>
        </p:nvSpPr>
        <p:spPr/>
        <p:txBody>
          <a:bodyPr/>
          <a:lstStyle/>
          <a:p>
            <a:r>
              <a:rPr lang="fa-IR" dirty="0"/>
              <a:t>15</a:t>
            </a:r>
            <a:endParaRPr lang="en-US" dirty="0"/>
          </a:p>
        </p:txBody>
      </p:sp>
      <p:pic>
        <p:nvPicPr>
          <p:cNvPr id="5" name="Graphic 4">
            <a:extLst>
              <a:ext uri="{FF2B5EF4-FFF2-40B4-BE49-F238E27FC236}">
                <a16:creationId xmlns:a16="http://schemas.microsoft.com/office/drawing/2014/main" id="{5A6B9BB8-D46E-26BF-0977-0D214999DAA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6" name="TextBox 5">
            <a:extLst>
              <a:ext uri="{FF2B5EF4-FFF2-40B4-BE49-F238E27FC236}">
                <a16:creationId xmlns:a16="http://schemas.microsoft.com/office/drawing/2014/main" id="{4E32B21D-1C1C-7D95-FAB4-9576E6395911}"/>
              </a:ext>
            </a:extLst>
          </p:cNvPr>
          <p:cNvSpPr txBox="1"/>
          <p:nvPr/>
        </p:nvSpPr>
        <p:spPr>
          <a:xfrm>
            <a:off x="8061983" y="818644"/>
            <a:ext cx="628813" cy="369332"/>
          </a:xfrm>
          <a:prstGeom prst="rect">
            <a:avLst/>
          </a:prstGeom>
          <a:noFill/>
        </p:spPr>
        <p:txBody>
          <a:bodyPr wrap="square" rtlCol="0">
            <a:spAutoFit/>
          </a:bodyPr>
          <a:lstStyle/>
          <a:p>
            <a:r>
              <a:rPr lang="fa-IR" dirty="0"/>
              <a:t>19/</a:t>
            </a:r>
            <a:endParaRPr lang="en-GB" dirty="0"/>
          </a:p>
        </p:txBody>
      </p:sp>
    </p:spTree>
    <p:extLst>
      <p:ext uri="{BB962C8B-B14F-4D97-AF65-F5344CB8AC3E}">
        <p14:creationId xmlns:p14="http://schemas.microsoft.com/office/powerpoint/2010/main" val="248834364"/>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FCDC5-7A23-DD84-2D1F-1288DE6112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FCD5AE-406F-0302-BCB8-8B8D63A6F474}"/>
              </a:ext>
            </a:extLst>
          </p:cNvPr>
          <p:cNvSpPr>
            <a:spLocks noGrp="1"/>
          </p:cNvSpPr>
          <p:nvPr>
            <p:ph type="title"/>
          </p:nvPr>
        </p:nvSpPr>
        <p:spPr/>
        <p:txBody>
          <a:bodyPr/>
          <a:lstStyle/>
          <a:p>
            <a:pPr algn="r" rtl="1"/>
            <a:r>
              <a:rPr lang="fa-IR" dirty="0"/>
              <a:t>8. کاربرد پژوهش</a:t>
            </a:r>
            <a:endParaRPr dirty="0"/>
          </a:p>
        </p:txBody>
      </p:sp>
      <p:sp>
        <p:nvSpPr>
          <p:cNvPr id="3" name="Content Placeholder 2">
            <a:extLst>
              <a:ext uri="{FF2B5EF4-FFF2-40B4-BE49-F238E27FC236}">
                <a16:creationId xmlns:a16="http://schemas.microsoft.com/office/drawing/2014/main" id="{9F399ECC-C275-ADEE-8789-6169E5719A6D}"/>
              </a:ext>
            </a:extLst>
          </p:cNvPr>
          <p:cNvSpPr>
            <a:spLocks noGrp="1"/>
          </p:cNvSpPr>
          <p:nvPr>
            <p:ph idx="1"/>
          </p:nvPr>
        </p:nvSpPr>
        <p:spPr>
          <a:xfrm>
            <a:off x="827700" y="2052925"/>
            <a:ext cx="7430400" cy="4195481"/>
          </a:xfrm>
        </p:spPr>
        <p:txBody>
          <a:bodyPr>
            <a:normAutofit/>
          </a:bodyPr>
          <a:lstStyle/>
          <a:p>
            <a:pPr algn="just" rtl="1">
              <a:buFontTx/>
              <a:buChar char="-"/>
            </a:pPr>
            <a:r>
              <a:rPr lang="ar-SA" dirty="0"/>
              <a:t>این پژوهش می‏تواند با اصلاح رویکرد ن</a:t>
            </a:r>
            <a:r>
              <a:rPr lang="fa-IR" dirty="0"/>
              <a:t>ُ</a:t>
            </a:r>
            <a:r>
              <a:rPr lang="ar-SA" dirty="0"/>
              <a:t>خب</a:t>
            </a:r>
            <a:r>
              <a:rPr lang="fa-IR" dirty="0"/>
              <a:t>گ</a:t>
            </a:r>
            <a:r>
              <a:rPr lang="ar-SA" dirty="0"/>
              <a:t>ان فکری و اجرایی نسبت به ماهیت حقیقی سیاست خارجی جمهوری اسلامی ایران، در رویکردهای شعاری و افراطی مبنی بر ایدئولوژیک و غیرعقلایی بودن رفتار خارجی این نظام سیاسی تشکیک ایجاد کند و با ذکر برخی شواهد رفتاری در سیاست خارجی جمهوری اسلامی نشان دهد که گفتمان منفعت ملی و قدرت ملی در تعیین راهبردهای اساسی تهران تاثیر بسزایی داشته است</a:t>
            </a:r>
            <a:r>
              <a:rPr lang="fa-IR" dirty="0"/>
              <a:t>.</a:t>
            </a:r>
          </a:p>
          <a:p>
            <a:pPr algn="just" rtl="1">
              <a:buFontTx/>
              <a:buChar char="-"/>
            </a:pPr>
            <a:endParaRPr lang="ar-SA" dirty="0">
              <a:highlight>
                <a:srgbClr val="B01513"/>
              </a:highlight>
            </a:endParaRPr>
          </a:p>
        </p:txBody>
      </p:sp>
      <p:sp>
        <p:nvSpPr>
          <p:cNvPr id="4" name="Slide Number Placeholder 3">
            <a:extLst>
              <a:ext uri="{FF2B5EF4-FFF2-40B4-BE49-F238E27FC236}">
                <a16:creationId xmlns:a16="http://schemas.microsoft.com/office/drawing/2014/main" id="{B1793761-9FAE-7D7C-AC49-3849DABB0826}"/>
              </a:ext>
            </a:extLst>
          </p:cNvPr>
          <p:cNvSpPr>
            <a:spLocks noGrp="1"/>
          </p:cNvSpPr>
          <p:nvPr>
            <p:ph type="sldNum" sz="quarter" idx="12"/>
          </p:nvPr>
        </p:nvSpPr>
        <p:spPr/>
        <p:txBody>
          <a:bodyPr/>
          <a:lstStyle/>
          <a:p>
            <a:r>
              <a:rPr lang="fa-IR" dirty="0"/>
              <a:t>16</a:t>
            </a:r>
            <a:endParaRPr lang="en-US" dirty="0"/>
          </a:p>
        </p:txBody>
      </p:sp>
      <p:pic>
        <p:nvPicPr>
          <p:cNvPr id="5" name="Graphic 4">
            <a:extLst>
              <a:ext uri="{FF2B5EF4-FFF2-40B4-BE49-F238E27FC236}">
                <a16:creationId xmlns:a16="http://schemas.microsoft.com/office/drawing/2014/main" id="{30E94D4F-9AEC-A0D8-BFB4-CCCACBEEF42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6" name="TextBox 5">
            <a:extLst>
              <a:ext uri="{FF2B5EF4-FFF2-40B4-BE49-F238E27FC236}">
                <a16:creationId xmlns:a16="http://schemas.microsoft.com/office/drawing/2014/main" id="{DA689CE2-0965-6E08-BA10-006225322C5A}"/>
              </a:ext>
            </a:extLst>
          </p:cNvPr>
          <p:cNvSpPr txBox="1"/>
          <p:nvPr/>
        </p:nvSpPr>
        <p:spPr>
          <a:xfrm>
            <a:off x="8061983" y="818644"/>
            <a:ext cx="628813" cy="369332"/>
          </a:xfrm>
          <a:prstGeom prst="rect">
            <a:avLst/>
          </a:prstGeom>
          <a:noFill/>
        </p:spPr>
        <p:txBody>
          <a:bodyPr wrap="square" rtlCol="0">
            <a:spAutoFit/>
          </a:bodyPr>
          <a:lstStyle/>
          <a:p>
            <a:r>
              <a:rPr lang="fa-IR" dirty="0"/>
              <a:t>19/</a:t>
            </a:r>
            <a:endParaRPr lang="en-GB" dirty="0"/>
          </a:p>
        </p:txBody>
      </p:sp>
    </p:spTree>
    <p:extLst>
      <p:ext uri="{BB962C8B-B14F-4D97-AF65-F5344CB8AC3E}">
        <p14:creationId xmlns:p14="http://schemas.microsoft.com/office/powerpoint/2010/main" val="2839918970"/>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t>9. </a:t>
            </a:r>
            <a:r>
              <a:rPr dirty="0" err="1"/>
              <a:t>نتیجه‌گیر</a:t>
            </a:r>
            <a:r>
              <a:rPr lang="fa-IR" dirty="0"/>
              <a:t>ی</a:t>
            </a:r>
            <a:endParaRPr dirty="0"/>
          </a:p>
        </p:txBody>
      </p:sp>
      <p:sp>
        <p:nvSpPr>
          <p:cNvPr id="3" name="Content Placeholder 2"/>
          <p:cNvSpPr>
            <a:spLocks noGrp="1"/>
          </p:cNvSpPr>
          <p:nvPr>
            <p:ph idx="1"/>
          </p:nvPr>
        </p:nvSpPr>
        <p:spPr>
          <a:xfrm>
            <a:off x="827700" y="2052925"/>
            <a:ext cx="7430180" cy="4195481"/>
          </a:xfrm>
        </p:spPr>
        <p:txBody>
          <a:bodyPr/>
          <a:lstStyle/>
          <a:p>
            <a:pPr algn="just" rtl="1">
              <a:lnSpc>
                <a:spcPct val="107000"/>
              </a:lnSpc>
              <a:spcAft>
                <a:spcPts val="800"/>
              </a:spcAft>
              <a:buFontTx/>
              <a:buChar char="-"/>
            </a:pPr>
            <a:r>
              <a:rPr lang="ar-SA" sz="1800" dirty="0">
                <a:effectLst/>
                <a:latin typeface="Times New Roman" panose="02020603050405020304" pitchFamily="18" charset="0"/>
                <a:ea typeface="Calibri" panose="020F0502020204030204" pitchFamily="34" charset="0"/>
                <a:cs typeface="B Nazanin" panose="00000400000000000000" pitchFamily="2" charset="-78"/>
              </a:rPr>
              <a:t>برخلاف تصور حاکم منبع اصلی تامین رفتار سیاست خارجی جمهوری اسلامی ایران عمدتا گفتمان منافع ملی و مشخصا قدرت ملی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a:t>
            </a:r>
            <a:r>
              <a:rPr lang="ar-SA" sz="1800" dirty="0">
                <a:effectLst/>
                <a:latin typeface="Times New Roman" panose="02020603050405020304" pitchFamily="18" charset="0"/>
                <a:ea typeface="Calibri" panose="020F0502020204030204" pitchFamily="34" charset="0"/>
                <a:cs typeface="B Nazanin" panose="00000400000000000000" pitchFamily="2" charset="-78"/>
              </a:rPr>
              <a:t>و نظامی بوده است</a:t>
            </a:r>
            <a:r>
              <a:rPr lang="fa-IR" sz="1800" dirty="0">
                <a:effectLst/>
                <a:latin typeface="Times New Roman" panose="02020603050405020304" pitchFamily="18" charset="0"/>
                <a:ea typeface="Calibri" panose="020F0502020204030204" pitchFamily="34" charset="0"/>
                <a:cs typeface="B Nazanin" panose="00000400000000000000" pitchFamily="2" charset="-78"/>
              </a:rPr>
              <a:t>.</a:t>
            </a:r>
          </a:p>
          <a:p>
            <a:pPr algn="just" rtl="1">
              <a:lnSpc>
                <a:spcPct val="107000"/>
              </a:lnSpc>
              <a:spcAft>
                <a:spcPts val="800"/>
              </a:spcAft>
              <a:buFontTx/>
              <a:buChar char="-"/>
            </a:pPr>
            <a:r>
              <a:rPr lang="ar-SA" sz="1800" dirty="0">
                <a:effectLst/>
                <a:latin typeface="Times New Roman" panose="02020603050405020304" pitchFamily="18" charset="0"/>
                <a:ea typeface="Calibri" panose="020F0502020204030204" pitchFamily="34" charset="0"/>
                <a:cs typeface="B Nazanin" panose="00000400000000000000" pitchFamily="2" charset="-78"/>
              </a:rPr>
              <a:t>به عبارت دیگر سیاست خارجی جمهوری اسلامی ایران در مواردی از رویکرد ایدئولوژی به نفع تامین منافع ملی که عبارت باشد از قدرت ملی و نظامی چشم پوشی کرده است که در این راستا رفتار ایران در مقابل مسلمانان چین</a:t>
            </a:r>
            <a:r>
              <a:rPr lang="fa-IR" sz="1800" dirty="0">
                <a:effectLst/>
                <a:latin typeface="Times New Roman" panose="02020603050405020304" pitchFamily="18" charset="0"/>
                <a:ea typeface="Calibri" panose="020F0502020204030204" pitchFamily="34" charset="0"/>
                <a:cs typeface="B Nazanin" panose="00000400000000000000" pitchFamily="2" charset="-78"/>
              </a:rPr>
              <a:t>، </a:t>
            </a:r>
            <a:r>
              <a:rPr lang="ar-SA" sz="1800" dirty="0">
                <a:effectLst/>
                <a:latin typeface="Times New Roman" panose="02020603050405020304" pitchFamily="18" charset="0"/>
                <a:ea typeface="Calibri" panose="020F0502020204030204" pitchFamily="34" charset="0"/>
                <a:cs typeface="B Nazanin" panose="00000400000000000000" pitchFamily="2" charset="-78"/>
              </a:rPr>
              <a:t>روسیه</a:t>
            </a:r>
            <a:r>
              <a:rPr lang="fa-IR" sz="1800" dirty="0">
                <a:effectLst/>
                <a:latin typeface="Times New Roman" panose="02020603050405020304" pitchFamily="18" charset="0"/>
                <a:ea typeface="Calibri" panose="020F0502020204030204" pitchFamily="34" charset="0"/>
                <a:cs typeface="B Nazanin" panose="00000400000000000000" pitchFamily="2" charset="-78"/>
              </a:rPr>
              <a:t>، </a:t>
            </a:r>
            <a:r>
              <a:rPr lang="ar-SA" sz="1800" dirty="0">
                <a:effectLst/>
                <a:latin typeface="Times New Roman" panose="02020603050405020304" pitchFamily="18" charset="0"/>
                <a:ea typeface="Calibri" panose="020F0502020204030204" pitchFamily="34" charset="0"/>
                <a:cs typeface="B Nazanin" panose="00000400000000000000" pitchFamily="2" charset="-78"/>
              </a:rPr>
              <a:t>هند </a:t>
            </a:r>
            <a:r>
              <a:rPr lang="fa-IR" sz="1800" dirty="0">
                <a:latin typeface="Times New Roman" panose="02020603050405020304" pitchFamily="18" charset="0"/>
                <a:ea typeface="Calibri" panose="020F0502020204030204" pitchFamily="34" charset="0"/>
                <a:cs typeface="B Nazanin" panose="00000400000000000000" pitchFamily="2" charset="-78"/>
              </a:rPr>
              <a:t>و </a:t>
            </a:r>
            <a:r>
              <a:rPr lang="ar-SA" sz="1800" dirty="0">
                <a:effectLst/>
                <a:latin typeface="Times New Roman" panose="02020603050405020304" pitchFamily="18" charset="0"/>
                <a:ea typeface="Calibri" panose="020F0502020204030204" pitchFamily="34" charset="0"/>
                <a:cs typeface="B Nazanin" panose="00000400000000000000" pitchFamily="2" charset="-78"/>
              </a:rPr>
              <a:t>میانمار مورد بررسی قرار گرفت.</a:t>
            </a:r>
            <a:endParaRPr lang="fa-IR" sz="1800" dirty="0">
              <a:effectLst/>
              <a:latin typeface="Times New Roman" panose="02020603050405020304" pitchFamily="18" charset="0"/>
              <a:ea typeface="Calibri" panose="020F0502020204030204" pitchFamily="34" charset="0"/>
              <a:cs typeface="B Nazanin" panose="00000400000000000000" pitchFamily="2" charset="-78"/>
            </a:endParaRPr>
          </a:p>
        </p:txBody>
      </p:sp>
      <p:sp>
        <p:nvSpPr>
          <p:cNvPr id="4" name="Slide Number Placeholder 3">
            <a:extLst>
              <a:ext uri="{FF2B5EF4-FFF2-40B4-BE49-F238E27FC236}">
                <a16:creationId xmlns:a16="http://schemas.microsoft.com/office/drawing/2014/main" id="{A0C7A1F8-6886-9303-235E-C9AE1A300251}"/>
              </a:ext>
            </a:extLst>
          </p:cNvPr>
          <p:cNvSpPr>
            <a:spLocks noGrp="1"/>
          </p:cNvSpPr>
          <p:nvPr>
            <p:ph type="sldNum" sz="quarter" idx="12"/>
          </p:nvPr>
        </p:nvSpPr>
        <p:spPr/>
        <p:txBody>
          <a:bodyPr/>
          <a:lstStyle/>
          <a:p>
            <a:r>
              <a:rPr lang="fa-IR" dirty="0"/>
              <a:t>17</a:t>
            </a:r>
            <a:endParaRPr lang="en-US" dirty="0"/>
          </a:p>
        </p:txBody>
      </p:sp>
      <p:pic>
        <p:nvPicPr>
          <p:cNvPr id="5" name="Graphic 4">
            <a:extLst>
              <a:ext uri="{FF2B5EF4-FFF2-40B4-BE49-F238E27FC236}">
                <a16:creationId xmlns:a16="http://schemas.microsoft.com/office/drawing/2014/main" id="{266512EA-199C-153A-F4AB-98F82826BC4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6" name="TextBox 5">
            <a:extLst>
              <a:ext uri="{FF2B5EF4-FFF2-40B4-BE49-F238E27FC236}">
                <a16:creationId xmlns:a16="http://schemas.microsoft.com/office/drawing/2014/main" id="{BCE76916-8FAE-B099-6F1A-A55AE2C97621}"/>
              </a:ext>
            </a:extLst>
          </p:cNvPr>
          <p:cNvSpPr txBox="1"/>
          <p:nvPr/>
        </p:nvSpPr>
        <p:spPr>
          <a:xfrm>
            <a:off x="8061983" y="818644"/>
            <a:ext cx="628813" cy="369332"/>
          </a:xfrm>
          <a:prstGeom prst="rect">
            <a:avLst/>
          </a:prstGeom>
          <a:noFill/>
        </p:spPr>
        <p:txBody>
          <a:bodyPr wrap="square" rtlCol="0">
            <a:spAutoFit/>
          </a:bodyPr>
          <a:lstStyle/>
          <a:p>
            <a:r>
              <a:rPr lang="fa-IR" dirty="0"/>
              <a:t>19/</a:t>
            </a:r>
            <a:endParaRPr lang="en-GB" dirty="0"/>
          </a:p>
        </p:txBody>
      </p:sp>
    </p:spTree>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3346E-7F54-1355-B87C-ADBAC3DB3D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E5F273-8185-C47D-3CA3-B1136B766FA2}"/>
              </a:ext>
            </a:extLst>
          </p:cNvPr>
          <p:cNvSpPr>
            <a:spLocks noGrp="1"/>
          </p:cNvSpPr>
          <p:nvPr>
            <p:ph type="title"/>
          </p:nvPr>
        </p:nvSpPr>
        <p:spPr/>
        <p:txBody>
          <a:bodyPr/>
          <a:lstStyle/>
          <a:p>
            <a:pPr algn="r" rtl="1"/>
            <a:r>
              <a:rPr lang="fa-IR" dirty="0"/>
              <a:t>10. پیشنهادات</a:t>
            </a:r>
            <a:endParaRPr dirty="0"/>
          </a:p>
        </p:txBody>
      </p:sp>
      <p:sp>
        <p:nvSpPr>
          <p:cNvPr id="3" name="Content Placeholder 2">
            <a:extLst>
              <a:ext uri="{FF2B5EF4-FFF2-40B4-BE49-F238E27FC236}">
                <a16:creationId xmlns:a16="http://schemas.microsoft.com/office/drawing/2014/main" id="{6BCF63FC-6428-2C22-269C-5E0300980D81}"/>
              </a:ext>
            </a:extLst>
          </p:cNvPr>
          <p:cNvSpPr>
            <a:spLocks noGrp="1"/>
          </p:cNvSpPr>
          <p:nvPr>
            <p:ph idx="1"/>
          </p:nvPr>
        </p:nvSpPr>
        <p:spPr>
          <a:xfrm>
            <a:off x="827700" y="2052925"/>
            <a:ext cx="7430180" cy="4195481"/>
          </a:xfrm>
        </p:spPr>
        <p:txBody>
          <a:bodyPr/>
          <a:lstStyle/>
          <a:p>
            <a:pPr marL="457200" indent="-457200" algn="just" rtl="1">
              <a:buFont typeface="+mj-lt"/>
              <a:buAutoNum type="arabicPeriod"/>
            </a:pPr>
            <a:r>
              <a:rPr lang="ar-SA" dirty="0"/>
              <a:t>تقویت دیپلماسی چندجانبه به جهت کاهش تنش و بالا بردن میزان امنیت ملی</a:t>
            </a:r>
            <a:r>
              <a:rPr lang="fa-IR" dirty="0"/>
              <a:t>.</a:t>
            </a:r>
            <a:endParaRPr lang="ar-SA" dirty="0"/>
          </a:p>
          <a:p>
            <a:pPr marL="457200" indent="-457200" algn="just" rtl="1">
              <a:buFont typeface="+mj-lt"/>
              <a:buAutoNum type="arabicPeriod"/>
            </a:pPr>
            <a:r>
              <a:rPr lang="ar-SA" dirty="0"/>
              <a:t>تنوع</a:t>
            </a:r>
            <a:r>
              <a:rPr lang="fa-IR" dirty="0"/>
              <a:t>‌</a:t>
            </a:r>
            <a:r>
              <a:rPr lang="ar-SA" dirty="0"/>
              <a:t>بخشی به اقتصاد، برای کاهش وابستگی به ن</a:t>
            </a:r>
            <a:r>
              <a:rPr lang="fa-IR" dirty="0"/>
              <a:t>ف</a:t>
            </a:r>
            <a:r>
              <a:rPr lang="ar-SA" dirty="0"/>
              <a:t>ت و دور زدن تحریم</a:t>
            </a:r>
            <a:r>
              <a:rPr lang="fa-IR" dirty="0"/>
              <a:t>‌</a:t>
            </a:r>
            <a:r>
              <a:rPr lang="ar-SA" dirty="0"/>
              <a:t>ها</a:t>
            </a:r>
            <a:r>
              <a:rPr lang="fa-IR" dirty="0"/>
              <a:t>.</a:t>
            </a:r>
            <a:endParaRPr lang="ar-SA" dirty="0"/>
          </a:p>
          <a:p>
            <a:pPr marL="457200" indent="-457200" algn="just" rtl="1">
              <a:buFont typeface="+mj-lt"/>
              <a:buAutoNum type="arabicPeriod"/>
            </a:pPr>
            <a:r>
              <a:rPr lang="ar-SA" dirty="0"/>
              <a:t>حفظ و تقویت بنیه نظامی به عنوان ابزاری برای بازدارندگی و دفاع از منافع ملی، ضروری است</a:t>
            </a:r>
            <a:r>
              <a:rPr lang="fa-IR" dirty="0"/>
              <a:t>.</a:t>
            </a:r>
            <a:endParaRPr lang="ar-SA" dirty="0"/>
          </a:p>
          <a:p>
            <a:pPr marL="457200" indent="-457200" algn="just" rtl="1">
              <a:buFont typeface="+mj-lt"/>
              <a:buAutoNum type="arabicPeriod"/>
            </a:pPr>
            <a:r>
              <a:rPr lang="ar-SA" dirty="0"/>
              <a:t>تمرکز بر منافع ملی در سیاست خارجی،</a:t>
            </a:r>
            <a:r>
              <a:rPr lang="fa-IR" dirty="0"/>
              <a:t> </a:t>
            </a:r>
            <a:r>
              <a:rPr lang="ar-SA" dirty="0"/>
              <a:t>ایران باید به دنبال سیاست‌هایی باشد که به تأمین امنیت و رفاه مردم کمک کند</a:t>
            </a:r>
            <a:r>
              <a:rPr lang="fa-IR" dirty="0"/>
              <a:t>.</a:t>
            </a:r>
            <a:endParaRPr lang="ar-SA" dirty="0"/>
          </a:p>
        </p:txBody>
      </p:sp>
      <p:sp>
        <p:nvSpPr>
          <p:cNvPr id="4" name="Slide Number Placeholder 3">
            <a:extLst>
              <a:ext uri="{FF2B5EF4-FFF2-40B4-BE49-F238E27FC236}">
                <a16:creationId xmlns:a16="http://schemas.microsoft.com/office/drawing/2014/main" id="{AD0D37D4-5CD4-A938-7514-FDC6F8E8F684}"/>
              </a:ext>
            </a:extLst>
          </p:cNvPr>
          <p:cNvSpPr>
            <a:spLocks noGrp="1"/>
          </p:cNvSpPr>
          <p:nvPr>
            <p:ph type="sldNum" sz="quarter" idx="12"/>
          </p:nvPr>
        </p:nvSpPr>
        <p:spPr/>
        <p:txBody>
          <a:bodyPr/>
          <a:lstStyle/>
          <a:p>
            <a:r>
              <a:rPr lang="fa-IR" dirty="0"/>
              <a:t>18</a:t>
            </a:r>
            <a:endParaRPr lang="en-US" dirty="0"/>
          </a:p>
        </p:txBody>
      </p:sp>
      <p:pic>
        <p:nvPicPr>
          <p:cNvPr id="5" name="Graphic 4">
            <a:extLst>
              <a:ext uri="{FF2B5EF4-FFF2-40B4-BE49-F238E27FC236}">
                <a16:creationId xmlns:a16="http://schemas.microsoft.com/office/drawing/2014/main" id="{180860C8-92F2-0AA5-9EBD-12C91049471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6" name="TextBox 5">
            <a:extLst>
              <a:ext uri="{FF2B5EF4-FFF2-40B4-BE49-F238E27FC236}">
                <a16:creationId xmlns:a16="http://schemas.microsoft.com/office/drawing/2014/main" id="{560E4BD8-2743-B460-5261-386696895BB5}"/>
              </a:ext>
            </a:extLst>
          </p:cNvPr>
          <p:cNvSpPr txBox="1"/>
          <p:nvPr/>
        </p:nvSpPr>
        <p:spPr>
          <a:xfrm>
            <a:off x="8061983" y="818644"/>
            <a:ext cx="628813" cy="369332"/>
          </a:xfrm>
          <a:prstGeom prst="rect">
            <a:avLst/>
          </a:prstGeom>
          <a:noFill/>
        </p:spPr>
        <p:txBody>
          <a:bodyPr wrap="square" rtlCol="0">
            <a:spAutoFit/>
          </a:bodyPr>
          <a:lstStyle/>
          <a:p>
            <a:r>
              <a:rPr lang="fa-IR" dirty="0"/>
              <a:t>19/</a:t>
            </a:r>
            <a:endParaRPr lang="en-GB" dirty="0"/>
          </a:p>
        </p:txBody>
      </p:sp>
    </p:spTree>
    <p:extLst>
      <p:ext uri="{BB962C8B-B14F-4D97-AF65-F5344CB8AC3E}">
        <p14:creationId xmlns:p14="http://schemas.microsoft.com/office/powerpoint/2010/main" val="35819121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dirty="0" err="1"/>
              <a:t>تشکر</a:t>
            </a:r>
            <a:r>
              <a:rPr dirty="0"/>
              <a:t> و </a:t>
            </a:r>
            <a:r>
              <a:rPr dirty="0" err="1"/>
              <a:t>قدردانی</a:t>
            </a:r>
            <a:endParaRPr dirty="0"/>
          </a:p>
        </p:txBody>
      </p:sp>
      <p:sp>
        <p:nvSpPr>
          <p:cNvPr id="3" name="Content Placeholder 2"/>
          <p:cNvSpPr>
            <a:spLocks noGrp="1"/>
          </p:cNvSpPr>
          <p:nvPr>
            <p:ph idx="1"/>
          </p:nvPr>
        </p:nvSpPr>
        <p:spPr>
          <a:xfrm>
            <a:off x="827700" y="2052925"/>
            <a:ext cx="7430400" cy="4195481"/>
          </a:xfrm>
        </p:spPr>
        <p:txBody>
          <a:bodyPr/>
          <a:lstStyle/>
          <a:p>
            <a:pPr marL="0" indent="0" algn="r" rtl="1">
              <a:buNone/>
            </a:pPr>
            <a:r>
              <a:rPr lang="ar-SA" dirty="0"/>
              <a:t>از استاد راهنما، استاد مشاور و اعضای هیئت داوران گرامی برای راهنمایی‌ها و حمایت‌های ارزشمندشان در انجام این پژوهش صمیمانه تشکر می‌کنم و قدردان زحمات و نگاه سازنده‌شان هستم.</a:t>
            </a:r>
            <a:endParaRPr lang="fa-IR" dirty="0"/>
          </a:p>
          <a:p>
            <a:pPr marL="0" indent="0" algn="r" rtl="1">
              <a:buNone/>
            </a:pPr>
            <a:endParaRPr lang="fa-IR" dirty="0"/>
          </a:p>
          <a:p>
            <a:pPr marL="0" indent="0" algn="r" rtl="1">
              <a:buNone/>
            </a:pPr>
            <a:r>
              <a:rPr lang="fa-IR" dirty="0"/>
              <a:t>- </a:t>
            </a:r>
            <a:r>
              <a:rPr dirty="0" err="1"/>
              <a:t>امیدوارم</a:t>
            </a:r>
            <a:r>
              <a:rPr dirty="0"/>
              <a:t> </a:t>
            </a:r>
            <a:r>
              <a:rPr dirty="0" err="1"/>
              <a:t>این</a:t>
            </a:r>
            <a:r>
              <a:rPr dirty="0"/>
              <a:t> </a:t>
            </a:r>
            <a:r>
              <a:rPr dirty="0" err="1"/>
              <a:t>پژوهش</a:t>
            </a:r>
            <a:r>
              <a:rPr dirty="0"/>
              <a:t> </a:t>
            </a:r>
            <a:r>
              <a:rPr dirty="0" err="1"/>
              <a:t>مورد</a:t>
            </a:r>
            <a:r>
              <a:rPr dirty="0"/>
              <a:t> </a:t>
            </a:r>
            <a:r>
              <a:rPr dirty="0" err="1"/>
              <a:t>توجه</a:t>
            </a:r>
            <a:r>
              <a:rPr dirty="0"/>
              <a:t> و </a:t>
            </a:r>
            <a:r>
              <a:rPr dirty="0" err="1"/>
              <a:t>استفاده</a:t>
            </a:r>
            <a:r>
              <a:rPr dirty="0"/>
              <a:t> </a:t>
            </a:r>
            <a:r>
              <a:rPr dirty="0" err="1"/>
              <a:t>قرار</a:t>
            </a:r>
            <a:r>
              <a:rPr dirty="0"/>
              <a:t> </a:t>
            </a:r>
            <a:r>
              <a:rPr dirty="0" err="1"/>
              <a:t>گیرد</a:t>
            </a:r>
            <a:r>
              <a:rPr dirty="0"/>
              <a:t>.</a:t>
            </a:r>
          </a:p>
        </p:txBody>
      </p:sp>
      <p:sp>
        <p:nvSpPr>
          <p:cNvPr id="4" name="Slide Number Placeholder 3">
            <a:extLst>
              <a:ext uri="{FF2B5EF4-FFF2-40B4-BE49-F238E27FC236}">
                <a16:creationId xmlns:a16="http://schemas.microsoft.com/office/drawing/2014/main" id="{35904AA6-FABD-1455-8E3A-1DFBBA773185}"/>
              </a:ext>
            </a:extLst>
          </p:cNvPr>
          <p:cNvSpPr>
            <a:spLocks noGrp="1"/>
          </p:cNvSpPr>
          <p:nvPr>
            <p:ph type="sldNum" sz="quarter" idx="12"/>
          </p:nvPr>
        </p:nvSpPr>
        <p:spPr/>
        <p:txBody>
          <a:bodyPr/>
          <a:lstStyle/>
          <a:p>
            <a:r>
              <a:rPr lang="fa-IR" dirty="0">
                <a:cs typeface="B Nazanin" panose="00000400000000000000" pitchFamily="2" charset="-78"/>
              </a:rPr>
              <a:t>19</a:t>
            </a:r>
            <a:endParaRPr lang="en-US" dirty="0">
              <a:cs typeface="B Nazanin" panose="00000400000000000000" pitchFamily="2" charset="-78"/>
            </a:endParaRPr>
          </a:p>
        </p:txBody>
      </p:sp>
      <p:pic>
        <p:nvPicPr>
          <p:cNvPr id="5" name="Graphic 4">
            <a:extLst>
              <a:ext uri="{FF2B5EF4-FFF2-40B4-BE49-F238E27FC236}">
                <a16:creationId xmlns:a16="http://schemas.microsoft.com/office/drawing/2014/main" id="{7912CEDE-FA09-3C76-562D-23E4B21A080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6" name="TextBox 5">
            <a:extLst>
              <a:ext uri="{FF2B5EF4-FFF2-40B4-BE49-F238E27FC236}">
                <a16:creationId xmlns:a16="http://schemas.microsoft.com/office/drawing/2014/main" id="{BEF920F5-1948-6106-BB71-FB2EF5F9248C}"/>
              </a:ext>
            </a:extLst>
          </p:cNvPr>
          <p:cNvSpPr txBox="1"/>
          <p:nvPr/>
        </p:nvSpPr>
        <p:spPr>
          <a:xfrm>
            <a:off x="8061983" y="818644"/>
            <a:ext cx="628813" cy="369332"/>
          </a:xfrm>
          <a:prstGeom prst="rect">
            <a:avLst/>
          </a:prstGeom>
          <a:noFill/>
        </p:spPr>
        <p:txBody>
          <a:bodyPr wrap="square" rtlCol="0">
            <a:spAutoFit/>
          </a:bodyPr>
          <a:lstStyle/>
          <a:p>
            <a:r>
              <a:rPr lang="fa-IR" dirty="0"/>
              <a:t>19/</a:t>
            </a:r>
            <a:endParaRPr lang="en-GB" dirty="0"/>
          </a:p>
        </p:txBody>
      </p:sp>
    </p:spTree>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7259462" cy="2143811"/>
          </a:xfrm>
        </p:spPr>
        <p:txBody>
          <a:bodyPr/>
          <a:lstStyle/>
          <a:p>
            <a:pPr algn="ctr" rtl="1"/>
            <a:r>
              <a:rPr lang="ar-SA" sz="5400" dirty="0">
                <a:solidFill>
                  <a:schemeClr val="tx1"/>
                </a:solidFill>
                <a:latin typeface="Times New Roman" panose="02020603050405020304" pitchFamily="18" charset="0"/>
                <a:cs typeface="B Nazanin" panose="00000400000000000000" pitchFamily="2" charset="-78"/>
              </a:rPr>
              <a:t>شواهد واقع‌گرایی در رفتار سیاست خارجی جمهوری اسلامی ایران </a:t>
            </a:r>
            <a:r>
              <a:rPr lang="fa-IR" sz="5400" dirty="0">
                <a:solidFill>
                  <a:schemeClr val="tx1"/>
                </a:solidFill>
                <a:latin typeface="Times New Roman" panose="02020603050405020304" pitchFamily="18" charset="0"/>
                <a:cs typeface="B Nazanin" panose="00000400000000000000" pitchFamily="2" charset="-78"/>
              </a:rPr>
              <a:t>(1368-1400)</a:t>
            </a:r>
            <a:endParaRPr lang="ar-SA" sz="5400" dirty="0">
              <a:solidFill>
                <a:schemeClr val="tx1"/>
              </a:solidFill>
              <a:latin typeface="Times New Roman" panose="02020603050405020304" pitchFamily="18" charset="0"/>
              <a:cs typeface="B Nazanin" panose="00000400000000000000" pitchFamily="2" charset="-78"/>
            </a:endParaRPr>
          </a:p>
        </p:txBody>
      </p:sp>
      <p:sp>
        <p:nvSpPr>
          <p:cNvPr id="3" name="Subtitle 2"/>
          <p:cNvSpPr>
            <a:spLocks noGrp="1"/>
          </p:cNvSpPr>
          <p:nvPr>
            <p:ph type="subTitle" idx="1"/>
          </p:nvPr>
        </p:nvSpPr>
        <p:spPr>
          <a:xfrm>
            <a:off x="866441" y="3975989"/>
            <a:ext cx="7259463" cy="2509651"/>
          </a:xfrm>
        </p:spPr>
        <p:txBody>
          <a:bodyPr>
            <a:noAutofit/>
          </a:bodyPr>
          <a:lstStyle/>
          <a:p>
            <a:pPr algn="r" rtl="1"/>
            <a:r>
              <a:rPr sz="2400" dirty="0" err="1">
                <a:solidFill>
                  <a:schemeClr val="tx1"/>
                </a:solidFill>
              </a:rPr>
              <a:t>استاد</a:t>
            </a:r>
            <a:r>
              <a:rPr sz="2400" dirty="0">
                <a:solidFill>
                  <a:schemeClr val="tx1"/>
                </a:solidFill>
              </a:rPr>
              <a:t> </a:t>
            </a:r>
            <a:r>
              <a:rPr sz="2400" dirty="0" err="1">
                <a:solidFill>
                  <a:schemeClr val="tx1"/>
                </a:solidFill>
              </a:rPr>
              <a:t>راهنما</a:t>
            </a:r>
            <a:r>
              <a:rPr lang="fa-IR" sz="2400" dirty="0">
                <a:solidFill>
                  <a:schemeClr val="tx1"/>
                </a:solidFill>
              </a:rPr>
              <a:t>: </a:t>
            </a:r>
            <a:r>
              <a:rPr sz="2400" dirty="0" err="1">
                <a:solidFill>
                  <a:schemeClr val="tx1"/>
                </a:solidFill>
              </a:rPr>
              <a:t>دکتر</a:t>
            </a:r>
            <a:r>
              <a:rPr sz="2400" dirty="0">
                <a:solidFill>
                  <a:schemeClr val="tx1"/>
                </a:solidFill>
              </a:rPr>
              <a:t> </a:t>
            </a:r>
            <a:r>
              <a:rPr sz="2400" dirty="0" err="1">
                <a:solidFill>
                  <a:schemeClr val="tx1"/>
                </a:solidFill>
              </a:rPr>
              <a:t>رضا</a:t>
            </a:r>
            <a:r>
              <a:rPr sz="2400" dirty="0">
                <a:solidFill>
                  <a:schemeClr val="tx1"/>
                </a:solidFill>
              </a:rPr>
              <a:t> </a:t>
            </a:r>
            <a:r>
              <a:rPr sz="2400" dirty="0" err="1">
                <a:solidFill>
                  <a:schemeClr val="tx1"/>
                </a:solidFill>
              </a:rPr>
              <a:t>سلیمانی</a:t>
            </a:r>
            <a:r>
              <a:rPr lang="fa-IR" sz="2400" dirty="0">
                <a:solidFill>
                  <a:schemeClr val="tx1"/>
                </a:solidFill>
              </a:rPr>
              <a:t>		</a:t>
            </a:r>
            <a:r>
              <a:rPr lang="ar-SA" sz="2400" dirty="0">
                <a:solidFill>
                  <a:schemeClr val="tx1"/>
                </a:solidFill>
              </a:rPr>
              <a:t>استاد مشاور: دکتر حمید یحیوی </a:t>
            </a:r>
            <a:endParaRPr sz="2400" dirty="0">
              <a:solidFill>
                <a:schemeClr val="tx1"/>
              </a:solidFill>
            </a:endParaRPr>
          </a:p>
          <a:p>
            <a:pPr algn="r" rtl="1"/>
            <a:r>
              <a:rPr lang="fa-IR" sz="2400" dirty="0">
                <a:solidFill>
                  <a:schemeClr val="tx1"/>
                </a:solidFill>
              </a:rPr>
              <a:t>استاد داور: دکتر قاسمی				استاد داور: دکتر رحیمی</a:t>
            </a:r>
            <a:endParaRPr lang="en-US" sz="2400" dirty="0">
              <a:solidFill>
                <a:schemeClr val="tx1"/>
              </a:solidFill>
            </a:endParaRPr>
          </a:p>
          <a:p>
            <a:pPr algn="ctr" rtl="1"/>
            <a:r>
              <a:rPr lang="en-GB" sz="2400" b="0" i="0" kern="1200" cap="all" dirty="0" err="1">
                <a:solidFill>
                  <a:srgbClr val="FFFFFF"/>
                </a:solidFill>
                <a:effectLst/>
                <a:latin typeface="B Nazanin" panose="00000400000000000000" pitchFamily="2" charset="-78"/>
                <a:ea typeface="+mj-ea"/>
                <a:cs typeface="B Nazanin" panose="00000400000000000000" pitchFamily="2" charset="-78"/>
              </a:rPr>
              <a:t>پژوهشگ</a:t>
            </a:r>
            <a:r>
              <a:rPr lang="fa-IR" sz="2400" b="0" i="0" kern="1200" cap="all" dirty="0">
                <a:solidFill>
                  <a:srgbClr val="FFFFFF"/>
                </a:solidFill>
                <a:effectLst/>
                <a:latin typeface="Times New Roman" panose="02020603050405020304" pitchFamily="18" charset="0"/>
                <a:ea typeface="+mj-ea"/>
                <a:cs typeface="B Nazanin" panose="00000400000000000000" pitchFamily="2" charset="-78"/>
              </a:rPr>
              <a:t>ر:</a:t>
            </a:r>
            <a:r>
              <a:rPr lang="fa-IR" sz="2400" b="0" i="0" kern="1200" cap="all" dirty="0">
                <a:solidFill>
                  <a:srgbClr val="FFFFFF"/>
                </a:solidFill>
                <a:effectLst/>
                <a:latin typeface="Times New Roman" panose="02020603050405020304" pitchFamily="18" charset="0"/>
                <a:ea typeface="+mj-ea"/>
                <a:cs typeface="Times New Roman" panose="02020603050405020304" pitchFamily="18" charset="0"/>
              </a:rPr>
              <a:t> </a:t>
            </a:r>
            <a:r>
              <a:rPr lang="en-GB" sz="2400" b="0" i="0" kern="1200" cap="all" dirty="0" err="1">
                <a:solidFill>
                  <a:srgbClr val="FFFFFF"/>
                </a:solidFill>
                <a:effectLst/>
                <a:latin typeface="B Nazanin" panose="00000400000000000000" pitchFamily="2" charset="-78"/>
                <a:ea typeface="+mj-ea"/>
                <a:cs typeface="B Nazanin" panose="00000400000000000000" pitchFamily="2" charset="-78"/>
              </a:rPr>
              <a:t>حدیث</a:t>
            </a:r>
            <a:r>
              <a:rPr lang="en-GB" sz="2400" b="0" i="0" kern="1200" cap="all" dirty="0">
                <a:solidFill>
                  <a:srgbClr val="FFFFFF"/>
                </a:solidFill>
                <a:effectLst/>
                <a:latin typeface="Times New Roman" panose="02020603050405020304" pitchFamily="18" charset="0"/>
                <a:ea typeface="+mj-ea"/>
                <a:cs typeface="B Nazanin" panose="00000400000000000000" pitchFamily="2" charset="-78"/>
              </a:rPr>
              <a:t> </a:t>
            </a:r>
            <a:r>
              <a:rPr lang="en-GB" sz="2400" b="0" i="0" kern="1200" cap="all" dirty="0" err="1">
                <a:solidFill>
                  <a:srgbClr val="FFFFFF"/>
                </a:solidFill>
                <a:effectLst/>
                <a:latin typeface="B Nazanin" panose="00000400000000000000" pitchFamily="2" charset="-78"/>
                <a:ea typeface="+mj-ea"/>
                <a:cs typeface="B Nazanin" panose="00000400000000000000" pitchFamily="2" charset="-78"/>
              </a:rPr>
              <a:t>اسدی</a:t>
            </a:r>
            <a:r>
              <a:rPr lang="fa-IR" sz="2400" b="0" i="0" kern="1200" cap="all" dirty="0">
                <a:solidFill>
                  <a:srgbClr val="FFFFFF"/>
                </a:solidFill>
                <a:effectLst/>
                <a:latin typeface="Times New Roman" panose="02020603050405020304" pitchFamily="18" charset="0"/>
                <a:ea typeface="+mj-ea"/>
                <a:cs typeface="Times New Roman" panose="02020603050405020304" pitchFamily="18" charset="0"/>
              </a:rPr>
              <a:t> </a:t>
            </a:r>
            <a:endParaRPr lang="fa-IR" sz="2400" dirty="0">
              <a:solidFill>
                <a:schemeClr val="tx1"/>
              </a:solidFill>
            </a:endParaRPr>
          </a:p>
          <a:p>
            <a:pPr algn="r" rtl="1"/>
            <a:endParaRPr lang="en-US" sz="2400" dirty="0">
              <a:solidFill>
                <a:schemeClr val="tx1"/>
              </a:solidFill>
            </a:endParaRPr>
          </a:p>
          <a:p>
            <a:pPr algn="ctr" rtl="1"/>
            <a:r>
              <a:rPr sz="2400" dirty="0" err="1">
                <a:solidFill>
                  <a:schemeClr val="tx1"/>
                </a:solidFill>
              </a:rPr>
              <a:t>دانشگاه</a:t>
            </a:r>
            <a:r>
              <a:rPr sz="2400" dirty="0">
                <a:solidFill>
                  <a:schemeClr val="tx1"/>
                </a:solidFill>
              </a:rPr>
              <a:t> </a:t>
            </a:r>
            <a:r>
              <a:rPr sz="2400" dirty="0" err="1">
                <a:solidFill>
                  <a:schemeClr val="tx1"/>
                </a:solidFill>
              </a:rPr>
              <a:t>بوعلی</a:t>
            </a:r>
            <a:r>
              <a:rPr sz="2400" dirty="0">
                <a:solidFill>
                  <a:schemeClr val="tx1"/>
                </a:solidFill>
              </a:rPr>
              <a:t> </a:t>
            </a:r>
            <a:r>
              <a:rPr sz="2400" dirty="0" err="1">
                <a:solidFill>
                  <a:schemeClr val="tx1"/>
                </a:solidFill>
              </a:rPr>
              <a:t>سین</a:t>
            </a:r>
            <a:r>
              <a:rPr lang="fa-IR" sz="2400" dirty="0">
                <a:solidFill>
                  <a:schemeClr val="tx1"/>
                </a:solidFill>
              </a:rPr>
              <a:t>ا </a:t>
            </a:r>
            <a:r>
              <a:rPr sz="2400" dirty="0" err="1">
                <a:solidFill>
                  <a:schemeClr val="tx1"/>
                </a:solidFill>
              </a:rPr>
              <a:t>دی</a:t>
            </a:r>
            <a:r>
              <a:rPr sz="2400" dirty="0">
                <a:solidFill>
                  <a:schemeClr val="tx1"/>
                </a:solidFill>
              </a:rPr>
              <a:t> </a:t>
            </a:r>
            <a:r>
              <a:rPr lang="fa-IR" sz="2400" dirty="0">
                <a:solidFill>
                  <a:schemeClr val="tx1"/>
                </a:solidFill>
              </a:rPr>
              <a:t>1403</a:t>
            </a:r>
            <a:endParaRPr sz="2400" dirty="0">
              <a:solidFill>
                <a:schemeClr val="tx1"/>
              </a:solidFill>
            </a:endParaRPr>
          </a:p>
        </p:txBody>
      </p:sp>
      <p:pic>
        <p:nvPicPr>
          <p:cNvPr id="6" name="Graphic 5">
            <a:extLst>
              <a:ext uri="{FF2B5EF4-FFF2-40B4-BE49-F238E27FC236}">
                <a16:creationId xmlns:a16="http://schemas.microsoft.com/office/drawing/2014/main" id="{CEDADDA9-72E9-D260-656E-64A8216DAD7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Tree>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C8530-2679-40F9-2AF6-F20A504C9010}"/>
              </a:ext>
            </a:extLst>
          </p:cNvPr>
          <p:cNvSpPr>
            <a:spLocks noGrp="1"/>
          </p:cNvSpPr>
          <p:nvPr>
            <p:ph type="title"/>
          </p:nvPr>
        </p:nvSpPr>
        <p:spPr/>
        <p:txBody>
          <a:bodyPr/>
          <a:lstStyle/>
          <a:p>
            <a:pPr algn="r" rtl="1"/>
            <a:r>
              <a:rPr lang="fa-IR" dirty="0"/>
              <a:t>فهرست مطالب</a:t>
            </a:r>
            <a:endParaRPr lang="en-GB" dirty="0"/>
          </a:p>
        </p:txBody>
      </p:sp>
      <p:pic>
        <p:nvPicPr>
          <p:cNvPr id="7" name="Graphic 6">
            <a:extLst>
              <a:ext uri="{FF2B5EF4-FFF2-40B4-BE49-F238E27FC236}">
                <a16:creationId xmlns:a16="http://schemas.microsoft.com/office/drawing/2014/main" id="{A6F6B506-AA76-800C-EB91-A0D0C672F23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9" name="Content Placeholder 8">
            <a:extLst>
              <a:ext uri="{FF2B5EF4-FFF2-40B4-BE49-F238E27FC236}">
                <a16:creationId xmlns:a16="http://schemas.microsoft.com/office/drawing/2014/main" id="{796F8168-124C-64F6-A2A1-E6FFECD88350}"/>
              </a:ext>
            </a:extLst>
          </p:cNvPr>
          <p:cNvSpPr>
            <a:spLocks noGrp="1"/>
          </p:cNvSpPr>
          <p:nvPr>
            <p:ph idx="1"/>
          </p:nvPr>
        </p:nvSpPr>
        <p:spPr>
          <a:xfrm>
            <a:off x="827700" y="2052925"/>
            <a:ext cx="7430400" cy="4195481"/>
          </a:xfrm>
        </p:spPr>
        <p:txBody>
          <a:bodyPr>
            <a:normAutofit/>
          </a:bodyPr>
          <a:lstStyle/>
          <a:p>
            <a:pPr marL="0" indent="0" algn="r" rtl="1">
              <a:lnSpc>
                <a:spcPct val="150000"/>
              </a:lnSpc>
              <a:buNone/>
            </a:pPr>
            <a:r>
              <a:rPr lang="fa-IR" sz="2800" dirty="0">
                <a:solidFill>
                  <a:srgbClr val="FF0000"/>
                </a:solidFill>
              </a:rPr>
              <a:t>1.</a:t>
            </a:r>
            <a:r>
              <a:rPr lang="fa-IR" sz="2800" dirty="0"/>
              <a:t> چکیده							</a:t>
            </a:r>
            <a:r>
              <a:rPr lang="fa-IR" sz="2800" dirty="0">
                <a:solidFill>
                  <a:srgbClr val="FF0000"/>
                </a:solidFill>
              </a:rPr>
              <a:t>2.</a:t>
            </a:r>
            <a:r>
              <a:rPr lang="fa-IR" sz="2800" dirty="0"/>
              <a:t> بیان مسئله</a:t>
            </a:r>
          </a:p>
          <a:p>
            <a:pPr marL="0" indent="0" algn="r" rtl="1">
              <a:lnSpc>
                <a:spcPct val="150000"/>
              </a:lnSpc>
              <a:buNone/>
            </a:pPr>
            <a:r>
              <a:rPr lang="fa-IR" sz="2800" dirty="0">
                <a:solidFill>
                  <a:srgbClr val="FF0000"/>
                </a:solidFill>
              </a:rPr>
              <a:t>3.</a:t>
            </a:r>
            <a:r>
              <a:rPr lang="fa-IR" sz="2800" dirty="0"/>
              <a:t> سوالات و فرضیات					</a:t>
            </a:r>
            <a:r>
              <a:rPr lang="fa-IR" sz="2800" dirty="0">
                <a:solidFill>
                  <a:srgbClr val="FF0000"/>
                </a:solidFill>
              </a:rPr>
              <a:t>4.</a:t>
            </a:r>
            <a:r>
              <a:rPr lang="fa-IR" sz="2800" dirty="0"/>
              <a:t> پیشینه پژوهش</a:t>
            </a:r>
          </a:p>
          <a:p>
            <a:pPr marL="0" indent="0" algn="r" rtl="1">
              <a:lnSpc>
                <a:spcPct val="150000"/>
              </a:lnSpc>
              <a:buNone/>
            </a:pPr>
            <a:r>
              <a:rPr lang="fa-IR" sz="2800" dirty="0">
                <a:solidFill>
                  <a:srgbClr val="FF0000"/>
                </a:solidFill>
              </a:rPr>
              <a:t>5.</a:t>
            </a:r>
            <a:r>
              <a:rPr lang="fa-IR" sz="2800" dirty="0"/>
              <a:t> اهداف پژوهش					</a:t>
            </a:r>
            <a:r>
              <a:rPr lang="fa-IR" sz="2800" dirty="0">
                <a:solidFill>
                  <a:srgbClr val="FF0000"/>
                </a:solidFill>
              </a:rPr>
              <a:t>6.</a:t>
            </a:r>
            <a:r>
              <a:rPr lang="fa-IR" sz="2800" dirty="0"/>
              <a:t> مبانی نظری</a:t>
            </a:r>
          </a:p>
          <a:p>
            <a:pPr marL="0" indent="0" algn="r" rtl="1">
              <a:lnSpc>
                <a:spcPct val="150000"/>
              </a:lnSpc>
              <a:buNone/>
            </a:pPr>
            <a:r>
              <a:rPr lang="fa-IR" sz="2800" dirty="0">
                <a:solidFill>
                  <a:srgbClr val="FF0000"/>
                </a:solidFill>
              </a:rPr>
              <a:t>7.</a:t>
            </a:r>
            <a:r>
              <a:rPr lang="fa-IR" sz="2800" dirty="0"/>
              <a:t> نتایج و بحث						</a:t>
            </a:r>
            <a:r>
              <a:rPr lang="fa-IR" sz="2800" dirty="0">
                <a:solidFill>
                  <a:srgbClr val="FF0000"/>
                </a:solidFill>
              </a:rPr>
              <a:t>8.</a:t>
            </a:r>
            <a:r>
              <a:rPr lang="fa-IR" sz="2800" dirty="0"/>
              <a:t> کاربرد پژوهش</a:t>
            </a:r>
          </a:p>
          <a:p>
            <a:pPr marL="0" indent="0" algn="r" rtl="1">
              <a:lnSpc>
                <a:spcPct val="150000"/>
              </a:lnSpc>
              <a:buNone/>
            </a:pPr>
            <a:r>
              <a:rPr lang="fa-IR" sz="2800" dirty="0">
                <a:solidFill>
                  <a:srgbClr val="FF0000"/>
                </a:solidFill>
              </a:rPr>
              <a:t>9.</a:t>
            </a:r>
            <a:r>
              <a:rPr lang="fa-IR" sz="2800" dirty="0"/>
              <a:t> نتیجه‌گیری						</a:t>
            </a:r>
            <a:r>
              <a:rPr lang="fa-IR" sz="2800" dirty="0">
                <a:solidFill>
                  <a:srgbClr val="FF0000"/>
                </a:solidFill>
              </a:rPr>
              <a:t>10.</a:t>
            </a:r>
            <a:r>
              <a:rPr lang="fa-IR" sz="2800" dirty="0"/>
              <a:t> پیشنهادات</a:t>
            </a:r>
            <a:endParaRPr lang="en-GB" sz="2800" dirty="0"/>
          </a:p>
        </p:txBody>
      </p:sp>
    </p:spTree>
    <p:extLst>
      <p:ext uri="{BB962C8B-B14F-4D97-AF65-F5344CB8AC3E}">
        <p14:creationId xmlns:p14="http://schemas.microsoft.com/office/powerpoint/2010/main" val="12777737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 calcmode="lin" valueType="num">
                                      <p:cBhvr additive="base">
                                        <p:cTn id="7"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 calcmode="lin" valueType="num">
                                      <p:cBhvr additive="base">
                                        <p:cTn id="13"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 calcmode="lin" valueType="num">
                                      <p:cBhvr additive="base">
                                        <p:cTn id="19"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4" end="4"/>
                                            </p:txEl>
                                          </p:spTgt>
                                        </p:tgtEl>
                                        <p:attrNameLst>
                                          <p:attrName>style.visibility</p:attrName>
                                        </p:attrNameLst>
                                      </p:cBhvr>
                                      <p:to>
                                        <p:strVal val="visible"/>
                                      </p:to>
                                    </p:set>
                                    <p:anim calcmode="lin" valueType="num">
                                      <p:cBhvr additive="base">
                                        <p:cTn id="25"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t>1. چکیده</a:t>
            </a:r>
            <a:endParaRPr dirty="0"/>
          </a:p>
        </p:txBody>
      </p:sp>
      <p:sp>
        <p:nvSpPr>
          <p:cNvPr id="3" name="Content Placeholder 2"/>
          <p:cNvSpPr>
            <a:spLocks noGrp="1"/>
          </p:cNvSpPr>
          <p:nvPr>
            <p:ph idx="1"/>
          </p:nvPr>
        </p:nvSpPr>
        <p:spPr>
          <a:xfrm>
            <a:off x="827700" y="2052925"/>
            <a:ext cx="7430400" cy="4195481"/>
          </a:xfrm>
        </p:spPr>
        <p:txBody>
          <a:bodyPr>
            <a:normAutofit/>
          </a:bodyPr>
          <a:lstStyle/>
          <a:p>
            <a:pPr algn="just" rtl="1">
              <a:buFontTx/>
              <a:buChar char="-"/>
            </a:pPr>
            <a:r>
              <a:rPr lang="fa-IR" sz="1800" dirty="0">
                <a:effectLst/>
                <a:latin typeface="Times New Roman" panose="02020603050405020304" pitchFamily="18" charset="0"/>
                <a:ea typeface="Calibri" panose="020F0502020204030204" pitchFamily="34" charset="0"/>
                <a:cs typeface="B Nazanin" panose="00000400000000000000" pitchFamily="2" charset="-78"/>
              </a:rPr>
              <a:t>سیاست خارجی عرصه مواجهه با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واقعیت‌هایی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همچون قدرت، تنازع بقا و پیگیری منافع ملی و عینی است.</a:t>
            </a:r>
          </a:p>
          <a:p>
            <a:pPr algn="just" rtl="1">
              <a:buFontTx/>
              <a:buChar char="-"/>
            </a:pPr>
            <a:r>
              <a:rPr lang="fa-IR" sz="1800" dirty="0">
                <a:effectLst/>
                <a:latin typeface="Times New Roman" panose="02020603050405020304" pitchFamily="18" charset="0"/>
                <a:ea typeface="Calibri" panose="020F0502020204030204" pitchFamily="34" charset="0"/>
                <a:cs typeface="B Nazanin" panose="00000400000000000000" pitchFamily="2" charset="-78"/>
              </a:rPr>
              <a:t>این موضوع برای یک نظام سیاسی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ارزش‌محور</a:t>
            </a:r>
            <a:r>
              <a:rPr lang="fa-IR" sz="1800" dirty="0">
                <a:effectLst/>
                <a:latin typeface="Times New Roman" panose="02020603050405020304" pitchFamily="18" charset="0"/>
                <a:ea typeface="Calibri" panose="020F0502020204030204" pitchFamily="34" charset="0"/>
                <a:cs typeface="B Nazanin" panose="00000400000000000000" pitchFamily="2" charset="-78"/>
              </a:rPr>
              <a:t> که دارای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داعیه‌های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ایدئولوژیک و دینی است، امری حیاتی به شمار می‌رود چرا که فی حد نفسه ورود به عرصه واقعیت بین‌المللی و خارجی نوعی دوگانگی میان آرمان و واقعیت را به وجود میاورد.</a:t>
            </a:r>
          </a:p>
          <a:p>
            <a:pPr algn="just" rtl="1">
              <a:buFontTx/>
              <a:buChar char="-"/>
            </a:pP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براین‌اساس</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همنشینی جمهوریت و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اسلامیت</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در چارچوب استقرار یک نظام سیاسی نوین و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بی‌سابقه</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در تاریخ معاصر ایران، تحت عنوان «جمهوری اسلامی ایران» موجد پیچیدگی‌های جدید فکری در عرصه سیاست داخلی و خارجی بوده است.</a:t>
            </a:r>
          </a:p>
        </p:txBody>
      </p:sp>
      <p:sp>
        <p:nvSpPr>
          <p:cNvPr id="4" name="Slide Number Placeholder 3">
            <a:extLst>
              <a:ext uri="{FF2B5EF4-FFF2-40B4-BE49-F238E27FC236}">
                <a16:creationId xmlns:a16="http://schemas.microsoft.com/office/drawing/2014/main" id="{D837280E-9F29-451B-029C-A401B7E3276D}"/>
              </a:ext>
            </a:extLst>
          </p:cNvPr>
          <p:cNvSpPr>
            <a:spLocks noGrp="1"/>
          </p:cNvSpPr>
          <p:nvPr>
            <p:ph type="sldNum" sz="quarter" idx="12"/>
          </p:nvPr>
        </p:nvSpPr>
        <p:spPr/>
        <p:txBody>
          <a:bodyPr/>
          <a:lstStyle/>
          <a:p>
            <a:r>
              <a:rPr lang="fa-IR" dirty="0"/>
              <a:t>4</a:t>
            </a:r>
            <a:endParaRPr lang="en-US" dirty="0"/>
          </a:p>
        </p:txBody>
      </p:sp>
      <p:pic>
        <p:nvPicPr>
          <p:cNvPr id="5" name="Graphic 4">
            <a:extLst>
              <a:ext uri="{FF2B5EF4-FFF2-40B4-BE49-F238E27FC236}">
                <a16:creationId xmlns:a16="http://schemas.microsoft.com/office/drawing/2014/main" id="{88EA5F3B-33A6-0D21-A0FB-8621BA537FA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6" name="TextBox 5">
            <a:extLst>
              <a:ext uri="{FF2B5EF4-FFF2-40B4-BE49-F238E27FC236}">
                <a16:creationId xmlns:a16="http://schemas.microsoft.com/office/drawing/2014/main" id="{B5DCB7E1-A309-0157-DF4D-B5EF1C0CC038}"/>
              </a:ext>
            </a:extLst>
          </p:cNvPr>
          <p:cNvSpPr txBox="1"/>
          <p:nvPr/>
        </p:nvSpPr>
        <p:spPr>
          <a:xfrm>
            <a:off x="8061983" y="818644"/>
            <a:ext cx="628813" cy="369332"/>
          </a:xfrm>
          <a:prstGeom prst="rect">
            <a:avLst/>
          </a:prstGeom>
          <a:noFill/>
        </p:spPr>
        <p:txBody>
          <a:bodyPr wrap="square" rtlCol="0">
            <a:spAutoFit/>
          </a:bodyPr>
          <a:lstStyle/>
          <a:p>
            <a:r>
              <a:rPr lang="fa-IR" dirty="0"/>
              <a:t>19/</a:t>
            </a:r>
            <a:endParaRPr lang="en-GB" dirty="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E5137-70ED-E180-6FAC-97F199AE74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F09F0F-BB62-C156-B517-095054CAB4AE}"/>
              </a:ext>
            </a:extLst>
          </p:cNvPr>
          <p:cNvSpPr>
            <a:spLocks noGrp="1"/>
          </p:cNvSpPr>
          <p:nvPr>
            <p:ph type="title"/>
          </p:nvPr>
        </p:nvSpPr>
        <p:spPr/>
        <p:txBody>
          <a:bodyPr/>
          <a:lstStyle/>
          <a:p>
            <a:pPr algn="r" rtl="1"/>
            <a:r>
              <a:rPr lang="fa-IR" dirty="0"/>
              <a:t>1. چکیده</a:t>
            </a:r>
            <a:endParaRPr dirty="0"/>
          </a:p>
        </p:txBody>
      </p:sp>
      <p:sp>
        <p:nvSpPr>
          <p:cNvPr id="3" name="Content Placeholder 2">
            <a:extLst>
              <a:ext uri="{FF2B5EF4-FFF2-40B4-BE49-F238E27FC236}">
                <a16:creationId xmlns:a16="http://schemas.microsoft.com/office/drawing/2014/main" id="{8FB9E22A-3F87-E450-6736-DC3DFC4E2762}"/>
              </a:ext>
            </a:extLst>
          </p:cNvPr>
          <p:cNvSpPr>
            <a:spLocks noGrp="1"/>
          </p:cNvSpPr>
          <p:nvPr>
            <p:ph idx="1"/>
          </p:nvPr>
        </p:nvSpPr>
        <p:spPr>
          <a:xfrm>
            <a:off x="827700" y="2052925"/>
            <a:ext cx="7430400" cy="4195481"/>
          </a:xfrm>
        </p:spPr>
        <p:txBody>
          <a:bodyPr>
            <a:normAutofit/>
          </a:bodyPr>
          <a:lstStyle/>
          <a:p>
            <a:pPr algn="just" rtl="1">
              <a:buFontTx/>
              <a:buChar char="-"/>
            </a:pPr>
            <a:r>
              <a:rPr lang="fa-IR" sz="1800" dirty="0">
                <a:effectLst/>
                <a:latin typeface="Times New Roman" panose="02020603050405020304" pitchFamily="18" charset="0"/>
                <a:ea typeface="Calibri" panose="020F0502020204030204" pitchFamily="34" charset="0"/>
                <a:cs typeface="B Nazanin" panose="00000400000000000000" pitchFamily="2" charset="-78"/>
              </a:rPr>
              <a:t>یکی از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جلوه‌های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بُروز</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و ظهور این پیچیدگی، فهم حقیقت رابطه میان رفتارهای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آرمان‌گرا</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و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واقع‌گرا</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در عرصه سیاست خارجی جمهوری اسلامی ایران است.</a:t>
            </a:r>
          </a:p>
          <a:p>
            <a:pPr algn="just" rtl="1">
              <a:buFontTx/>
              <a:buChar char="-"/>
            </a:pPr>
            <a:r>
              <a:rPr lang="fa-IR" sz="1800" dirty="0">
                <a:effectLst/>
                <a:latin typeface="Times New Roman" panose="02020603050405020304" pitchFamily="18" charset="0"/>
                <a:ea typeface="Calibri" panose="020F0502020204030204" pitchFamily="34" charset="0"/>
                <a:cs typeface="B Nazanin" panose="00000400000000000000" pitchFamily="2" charset="-78"/>
              </a:rPr>
              <a:t>معنای این گزاره آن است که، گاه بر اساس منطق دو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آلیسم</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رفتاری این نظام سیاسی، ممکن است در فهم ماهیت واقع‌گرایانه یا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آرمان‌گرایانه</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رفتار خارجی آن دچار بدفهمی و ابهام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گردیم</a:t>
            </a:r>
            <a:r>
              <a:rPr lang="fa-IR" sz="1800" dirty="0">
                <a:effectLst/>
                <a:latin typeface="Times New Roman" panose="02020603050405020304" pitchFamily="18" charset="0"/>
                <a:ea typeface="Calibri" panose="020F0502020204030204" pitchFamily="34" charset="0"/>
                <a:cs typeface="B Nazanin" panose="00000400000000000000" pitchFamily="2" charset="-78"/>
              </a:rPr>
              <a:t>.</a:t>
            </a:r>
          </a:p>
          <a:p>
            <a:pPr algn="just" rtl="1">
              <a:buFontTx/>
              <a:buChar char="-"/>
            </a:pPr>
            <a:r>
              <a:rPr lang="fa-IR" sz="1800" dirty="0">
                <a:effectLst/>
                <a:latin typeface="Times New Roman" panose="02020603050405020304" pitchFamily="18" charset="0"/>
                <a:ea typeface="Calibri" panose="020F0502020204030204" pitchFamily="34" charset="0"/>
                <a:cs typeface="B Nazanin" panose="00000400000000000000" pitchFamily="2" charset="-78"/>
              </a:rPr>
              <a:t>این پایان‌نامه بر آن است که در چارچوب مفهوم «قدرت ملی» در رئالیسم کلاسیک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مورگنتایی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نشان دهد برخلاف تصورات غالب درباره آرمانی و غیرواقع بین بودن رفتارهای خارجی جمهوری اسلامی ایران، می‌توان بر اساس برخی شواهد، سیاست خارجی آن را مبتنی بر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واقع‌گرایی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قلمداد کرد.</a:t>
            </a:r>
            <a:endParaRPr lang="fa-IR" dirty="0"/>
          </a:p>
        </p:txBody>
      </p:sp>
      <p:sp>
        <p:nvSpPr>
          <p:cNvPr id="4" name="Slide Number Placeholder 3">
            <a:extLst>
              <a:ext uri="{FF2B5EF4-FFF2-40B4-BE49-F238E27FC236}">
                <a16:creationId xmlns:a16="http://schemas.microsoft.com/office/drawing/2014/main" id="{A4AF6E8D-CD62-B8C7-4686-2FBF6DC99C30}"/>
              </a:ext>
            </a:extLst>
          </p:cNvPr>
          <p:cNvSpPr>
            <a:spLocks noGrp="1"/>
          </p:cNvSpPr>
          <p:nvPr>
            <p:ph type="sldNum" sz="quarter" idx="12"/>
          </p:nvPr>
        </p:nvSpPr>
        <p:spPr/>
        <p:txBody>
          <a:bodyPr/>
          <a:lstStyle/>
          <a:p>
            <a:r>
              <a:rPr lang="fa-IR" dirty="0"/>
              <a:t>5</a:t>
            </a:r>
            <a:endParaRPr lang="en-US" dirty="0"/>
          </a:p>
        </p:txBody>
      </p:sp>
      <p:pic>
        <p:nvPicPr>
          <p:cNvPr id="5" name="Graphic 4">
            <a:extLst>
              <a:ext uri="{FF2B5EF4-FFF2-40B4-BE49-F238E27FC236}">
                <a16:creationId xmlns:a16="http://schemas.microsoft.com/office/drawing/2014/main" id="{095355C7-3E17-217A-0E9F-224ECE282B7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6" name="TextBox 5">
            <a:extLst>
              <a:ext uri="{FF2B5EF4-FFF2-40B4-BE49-F238E27FC236}">
                <a16:creationId xmlns:a16="http://schemas.microsoft.com/office/drawing/2014/main" id="{08A84EF5-35BA-5711-6DA7-B1CA6281EB71}"/>
              </a:ext>
            </a:extLst>
          </p:cNvPr>
          <p:cNvSpPr txBox="1"/>
          <p:nvPr/>
        </p:nvSpPr>
        <p:spPr>
          <a:xfrm>
            <a:off x="8061983" y="818644"/>
            <a:ext cx="628813" cy="369332"/>
          </a:xfrm>
          <a:prstGeom prst="rect">
            <a:avLst/>
          </a:prstGeom>
          <a:noFill/>
        </p:spPr>
        <p:txBody>
          <a:bodyPr wrap="square" rtlCol="0">
            <a:spAutoFit/>
          </a:bodyPr>
          <a:lstStyle/>
          <a:p>
            <a:r>
              <a:rPr lang="fa-IR" dirty="0"/>
              <a:t>19/</a:t>
            </a:r>
            <a:endParaRPr lang="en-GB" dirty="0"/>
          </a:p>
        </p:txBody>
      </p:sp>
    </p:spTree>
    <p:extLst>
      <p:ext uri="{BB962C8B-B14F-4D97-AF65-F5344CB8AC3E}">
        <p14:creationId xmlns:p14="http://schemas.microsoft.com/office/powerpoint/2010/main" val="20286158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661E4-6D86-8CC6-87E9-50B7889BA6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F7317C-BE9C-92E7-ABFA-0BF292407F65}"/>
              </a:ext>
            </a:extLst>
          </p:cNvPr>
          <p:cNvSpPr>
            <a:spLocks noGrp="1"/>
          </p:cNvSpPr>
          <p:nvPr>
            <p:ph type="title"/>
          </p:nvPr>
        </p:nvSpPr>
        <p:spPr/>
        <p:txBody>
          <a:bodyPr/>
          <a:lstStyle/>
          <a:p>
            <a:pPr algn="r" rtl="1"/>
            <a:r>
              <a:rPr lang="fa-IR" dirty="0"/>
              <a:t>2. </a:t>
            </a:r>
            <a:r>
              <a:rPr dirty="0" err="1"/>
              <a:t>بیان</a:t>
            </a:r>
            <a:r>
              <a:rPr dirty="0"/>
              <a:t> </a:t>
            </a:r>
            <a:r>
              <a:rPr dirty="0" err="1"/>
              <a:t>مسئله</a:t>
            </a:r>
            <a:endParaRPr dirty="0"/>
          </a:p>
        </p:txBody>
      </p:sp>
      <p:sp>
        <p:nvSpPr>
          <p:cNvPr id="3" name="Content Placeholder 2">
            <a:extLst>
              <a:ext uri="{FF2B5EF4-FFF2-40B4-BE49-F238E27FC236}">
                <a16:creationId xmlns:a16="http://schemas.microsoft.com/office/drawing/2014/main" id="{148F455A-D860-D6F4-390D-D45DEAFC4384}"/>
              </a:ext>
            </a:extLst>
          </p:cNvPr>
          <p:cNvSpPr>
            <a:spLocks noGrp="1"/>
          </p:cNvSpPr>
          <p:nvPr>
            <p:ph idx="1"/>
          </p:nvPr>
        </p:nvSpPr>
        <p:spPr>
          <a:xfrm>
            <a:off x="827700" y="2052925"/>
            <a:ext cx="7430400" cy="4195481"/>
          </a:xfrm>
        </p:spPr>
        <p:txBody>
          <a:bodyPr>
            <a:normAutofit/>
          </a:bodyPr>
          <a:lstStyle/>
          <a:p>
            <a:pPr algn="just" rtl="1">
              <a:buFontTx/>
              <a:buChar char="-"/>
            </a:pPr>
            <a:r>
              <a:rPr lang="fa-IR" sz="1800" dirty="0">
                <a:effectLst/>
                <a:latin typeface="Times New Roman" panose="02020603050405020304" pitchFamily="18" charset="0"/>
                <a:ea typeface="Calibri" panose="020F0502020204030204" pitchFamily="34" charset="0"/>
                <a:cs typeface="B Nazanin" panose="00000400000000000000" pitchFamily="2" charset="-78"/>
              </a:rPr>
              <a:t>پژوهش حاضر در پی توصیف نشانه‏های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واقع‏گرایانه</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در رفتار سیاست خارجی جمهوری اسلامی ایران است و ادعا دارد که ماهیت ارزشی انقلاب اسلامی ایران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به‏گونه‌ای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تلقی همگان در رابطه با سیاست خارجی جمهوری اسلامی ایران را به سمت تلقی یک سیستم کاملاً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ارزش‌محور</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و ایدئولوژیک سوق داده و در این مسئله گاه به‌قدری افراط شده که سهمی برای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واقع‌گرایی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و یا عمل‏گرایی آن قائل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نمی‌شوند</a:t>
            </a:r>
            <a:r>
              <a:rPr lang="fa-IR" sz="1800" dirty="0">
                <a:effectLst/>
                <a:latin typeface="Times New Roman" panose="02020603050405020304" pitchFamily="18" charset="0"/>
                <a:ea typeface="Calibri" panose="020F0502020204030204" pitchFamily="34" charset="0"/>
                <a:cs typeface="B Nazanin" panose="00000400000000000000" pitchFamily="2" charset="-78"/>
              </a:rPr>
              <a:t>.</a:t>
            </a:r>
          </a:p>
          <a:p>
            <a:pPr algn="just" rtl="1">
              <a:buFontTx/>
              <a:buChar char="-"/>
            </a:pPr>
            <a:r>
              <a:rPr lang="fa-IR" sz="1800" dirty="0">
                <a:effectLst/>
                <a:latin typeface="Times New Roman" panose="02020603050405020304" pitchFamily="18" charset="0"/>
                <a:ea typeface="Calibri" panose="020F0502020204030204" pitchFamily="34" charset="0"/>
                <a:cs typeface="B Nazanin" panose="00000400000000000000" pitchFamily="2" charset="-78"/>
              </a:rPr>
              <a:t>بر خلاف این باور رفتارشناسی نظام سیاسی جمهوری اسلامی در موارد متعددی در قبال چین، روسیه و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میانمار</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و دشمن ایدئولوژیک خود، یعنی آمریکا، رویکرد و تفسیر رایج مبنی بر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جهت‌گیری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صرفاً ایدئولوژیک سیاست خارجی این نظام را با تردید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روبه‌رو</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می‌کند</a:t>
            </a:r>
            <a:r>
              <a:rPr lang="fa-IR" sz="1800" dirty="0">
                <a:latin typeface="Times New Roman" panose="02020603050405020304" pitchFamily="18" charset="0"/>
                <a:ea typeface="Calibri" panose="020F0502020204030204" pitchFamily="34" charset="0"/>
                <a:cs typeface="B Nazanin" panose="00000400000000000000" pitchFamily="2" charset="-78"/>
              </a:rPr>
              <a:t>.</a:t>
            </a:r>
          </a:p>
          <a:p>
            <a:pPr algn="just" rtl="1">
              <a:buFontTx/>
              <a:buChar char="-"/>
            </a:pPr>
            <a:r>
              <a:rPr lang="fa-IR" sz="1800" dirty="0">
                <a:effectLst/>
                <a:latin typeface="Times New Roman" panose="02020603050405020304" pitchFamily="18" charset="0"/>
                <a:ea typeface="Calibri" panose="020F0502020204030204" pitchFamily="34" charset="0"/>
                <a:cs typeface="B Nazanin" panose="00000400000000000000" pitchFamily="2" charset="-78"/>
              </a:rPr>
              <a:t>بر اساس این توضیحات، هدف اصلی پژوهش پیشرو بررسی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نشانه‏های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دال بر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واقع‌گرایی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عمل‏گرایی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در رفتار سیاست خارجی جمهوری اسلامی به نحوی است که از رهگذر بررسی آنها بتوان منطق رفتاری تهران را در چارچوب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انگاره‌های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قدرت محور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واقع‌گرایی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خصوصاً مفهوم «قدرت ملی» فهم کرد.</a:t>
            </a:r>
          </a:p>
        </p:txBody>
      </p:sp>
      <p:sp>
        <p:nvSpPr>
          <p:cNvPr id="4" name="Slide Number Placeholder 3">
            <a:extLst>
              <a:ext uri="{FF2B5EF4-FFF2-40B4-BE49-F238E27FC236}">
                <a16:creationId xmlns:a16="http://schemas.microsoft.com/office/drawing/2014/main" id="{72CD7D7D-DC43-7279-C749-A381EDECAA4E}"/>
              </a:ext>
            </a:extLst>
          </p:cNvPr>
          <p:cNvSpPr>
            <a:spLocks noGrp="1"/>
          </p:cNvSpPr>
          <p:nvPr>
            <p:ph type="sldNum" sz="quarter" idx="12"/>
          </p:nvPr>
        </p:nvSpPr>
        <p:spPr/>
        <p:txBody>
          <a:bodyPr/>
          <a:lstStyle/>
          <a:p>
            <a:r>
              <a:rPr lang="fa-IR" dirty="0"/>
              <a:t>6</a:t>
            </a:r>
            <a:endParaRPr lang="en-US" dirty="0"/>
          </a:p>
        </p:txBody>
      </p:sp>
      <p:pic>
        <p:nvPicPr>
          <p:cNvPr id="5" name="Graphic 4">
            <a:extLst>
              <a:ext uri="{FF2B5EF4-FFF2-40B4-BE49-F238E27FC236}">
                <a16:creationId xmlns:a16="http://schemas.microsoft.com/office/drawing/2014/main" id="{C7542B46-EDA4-429A-ED76-F48BD561B29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6" name="TextBox 5">
            <a:extLst>
              <a:ext uri="{FF2B5EF4-FFF2-40B4-BE49-F238E27FC236}">
                <a16:creationId xmlns:a16="http://schemas.microsoft.com/office/drawing/2014/main" id="{CED57B4F-5153-4D36-05FC-7259DFD2C764}"/>
              </a:ext>
            </a:extLst>
          </p:cNvPr>
          <p:cNvSpPr txBox="1"/>
          <p:nvPr/>
        </p:nvSpPr>
        <p:spPr>
          <a:xfrm>
            <a:off x="8061983" y="818644"/>
            <a:ext cx="628813" cy="369332"/>
          </a:xfrm>
          <a:prstGeom prst="rect">
            <a:avLst/>
          </a:prstGeom>
          <a:noFill/>
        </p:spPr>
        <p:txBody>
          <a:bodyPr wrap="square" rtlCol="0">
            <a:spAutoFit/>
          </a:bodyPr>
          <a:lstStyle/>
          <a:p>
            <a:r>
              <a:rPr lang="fa-IR" dirty="0"/>
              <a:t>19/</a:t>
            </a:r>
            <a:endParaRPr lang="en-GB" dirty="0"/>
          </a:p>
        </p:txBody>
      </p:sp>
    </p:spTree>
    <p:extLst>
      <p:ext uri="{BB962C8B-B14F-4D97-AF65-F5344CB8AC3E}">
        <p14:creationId xmlns:p14="http://schemas.microsoft.com/office/powerpoint/2010/main" val="24848245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t>2. </a:t>
            </a:r>
            <a:r>
              <a:rPr dirty="0" err="1"/>
              <a:t>بیان</a:t>
            </a:r>
            <a:r>
              <a:rPr dirty="0"/>
              <a:t> </a:t>
            </a:r>
            <a:r>
              <a:rPr dirty="0" err="1"/>
              <a:t>مسئله</a:t>
            </a:r>
            <a:endParaRPr dirty="0"/>
          </a:p>
        </p:txBody>
      </p:sp>
      <p:sp>
        <p:nvSpPr>
          <p:cNvPr id="3" name="Content Placeholder 2"/>
          <p:cNvSpPr>
            <a:spLocks noGrp="1"/>
          </p:cNvSpPr>
          <p:nvPr>
            <p:ph idx="1"/>
          </p:nvPr>
        </p:nvSpPr>
        <p:spPr>
          <a:xfrm>
            <a:off x="827700" y="2052925"/>
            <a:ext cx="7430400" cy="4195481"/>
          </a:xfrm>
        </p:spPr>
        <p:txBody>
          <a:bodyPr>
            <a:normAutofit/>
          </a:bodyPr>
          <a:lstStyle/>
          <a:p>
            <a:pPr algn="just" rtl="1">
              <a:lnSpc>
                <a:spcPct val="107000"/>
              </a:lnSpc>
              <a:spcAft>
                <a:spcPts val="800"/>
              </a:spcAft>
              <a:buFontTx/>
              <a:buChar char="-"/>
            </a:pPr>
            <a:r>
              <a:rPr lang="fa-IR" sz="1800" dirty="0">
                <a:effectLst/>
                <a:latin typeface="Times New Roman" panose="02020603050405020304" pitchFamily="18" charset="0"/>
                <a:ea typeface="Calibri" panose="020F0502020204030204" pitchFamily="34" charset="0"/>
                <a:cs typeface="B Nazanin" panose="00000400000000000000" pitchFamily="2" charset="-78"/>
              </a:rPr>
              <a:t>در واقع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پایان‏نامه</a:t>
            </a:r>
            <a:r>
              <a:rPr lang="fa-IR" sz="1800" dirty="0">
                <a:effectLst/>
                <a:latin typeface="Times New Roman" panose="02020603050405020304" pitchFamily="18" charset="0"/>
                <a:ea typeface="Calibri" panose="020F0502020204030204" pitchFamily="34" charset="0"/>
                <a:cs typeface="B Nazanin" panose="00000400000000000000" pitchFamily="2" charset="-78"/>
              </a:rPr>
              <a:t>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پیش‌رو</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بر آن است تا با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برجسته‏سازی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برخی شواهد عینی، رفتارهای خارجی جمهوری اسلامی ایران را در چارچوب منطق قدرت ملی خصوصاً قدرت نظامی مورد تأکید قرار دهد.</a:t>
            </a:r>
          </a:p>
          <a:p>
            <a:pPr algn="just" rtl="1">
              <a:lnSpc>
                <a:spcPct val="107000"/>
              </a:lnSpc>
              <a:spcAft>
                <a:spcPts val="800"/>
              </a:spcAft>
              <a:buFontTx/>
              <a:buChar char="-"/>
            </a:pPr>
            <a:endParaRPr lang="fa-IR" sz="1800" dirty="0">
              <a:effectLst/>
              <a:latin typeface="Times New Roman" panose="02020603050405020304" pitchFamily="18" charset="0"/>
              <a:ea typeface="Calibri" panose="020F0502020204030204" pitchFamily="34" charset="0"/>
              <a:cs typeface="B Nazanin" panose="00000400000000000000" pitchFamily="2" charset="-78"/>
            </a:endParaRPr>
          </a:p>
          <a:p>
            <a:pPr algn="just" rtl="1">
              <a:lnSpc>
                <a:spcPct val="107000"/>
              </a:lnSpc>
              <a:spcAft>
                <a:spcPts val="800"/>
              </a:spcAft>
              <a:buFontTx/>
              <a:buChar char="-"/>
            </a:pPr>
            <a:r>
              <a:rPr lang="fa-IR" sz="1800" dirty="0">
                <a:effectLst/>
                <a:latin typeface="Times New Roman" panose="02020603050405020304" pitchFamily="18" charset="0"/>
                <a:ea typeface="Calibri" panose="020F0502020204030204" pitchFamily="34" charset="0"/>
                <a:cs typeface="B Nazanin" panose="00000400000000000000" pitchFamily="2" charset="-78"/>
              </a:rPr>
              <a:t>پس به‌طور کلی:</a:t>
            </a:r>
          </a:p>
          <a:p>
            <a:pPr lvl="1" algn="ctr" rtl="1">
              <a:lnSpc>
                <a:spcPct val="107000"/>
              </a:lnSpc>
              <a:spcAft>
                <a:spcPts val="800"/>
              </a:spcAft>
              <a:buFontTx/>
              <a:buChar char="-"/>
            </a:pPr>
            <a:r>
              <a:rPr lang="fa-IR" sz="2000" dirty="0">
                <a:effectLst/>
                <a:latin typeface="Times New Roman" panose="02020603050405020304" pitchFamily="18" charset="0"/>
                <a:ea typeface="Calibri" panose="020F0502020204030204" pitchFamily="34" charset="0"/>
                <a:cs typeface="B Nazanin" panose="00000400000000000000" pitchFamily="2" charset="-78"/>
              </a:rPr>
              <a:t>سیاست خارجی جمهوری اسلامی ایران عموما به عنوان نظامی ارزش محور و ایدئولوژیک شناخته می‌شود.</a:t>
            </a:r>
          </a:p>
          <a:p>
            <a:pPr algn="just" rtl="1">
              <a:lnSpc>
                <a:spcPct val="107000"/>
              </a:lnSpc>
              <a:spcAft>
                <a:spcPts val="800"/>
              </a:spcAft>
              <a:buFontTx/>
              <a:buChar char="-"/>
            </a:pPr>
            <a:r>
              <a:rPr lang="fa-IR" sz="1800" dirty="0">
                <a:effectLst/>
                <a:latin typeface="Times New Roman" panose="02020603050405020304" pitchFamily="18" charset="0"/>
                <a:ea typeface="Calibri" panose="020F0502020204030204" pitchFamily="34" charset="0"/>
                <a:cs typeface="B Nazanin" panose="00000400000000000000" pitchFamily="2" charset="-78"/>
              </a:rPr>
              <a:t>چالش اصلی: وجود تناقض میان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آرمان‌گرایی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و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واقع‌گرایی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در سیاست خارجی است، که در این پژوهش به بررسی این تناقض و نشان دادن شواهدی که سیاست خارجی ایران را بر اساس </a:t>
            </a:r>
            <a:r>
              <a:rPr lang="fa-IR" sz="1800" dirty="0" err="1">
                <a:effectLst/>
                <a:latin typeface="Times New Roman" panose="02020603050405020304" pitchFamily="18" charset="0"/>
                <a:ea typeface="Calibri" panose="020F0502020204030204" pitchFamily="34" charset="0"/>
                <a:cs typeface="B Nazanin" panose="00000400000000000000" pitchFamily="2" charset="-78"/>
              </a:rPr>
              <a:t>واقع‌گرایی</a:t>
            </a:r>
            <a:r>
              <a:rPr lang="fa-IR" sz="1800" dirty="0">
                <a:effectLst/>
                <a:latin typeface="Times New Roman" panose="02020603050405020304" pitchFamily="18" charset="0"/>
                <a:ea typeface="Calibri" panose="020F0502020204030204" pitchFamily="34" charset="0"/>
                <a:cs typeface="B Nazanin" panose="00000400000000000000" pitchFamily="2" charset="-78"/>
              </a:rPr>
              <a:t> تحلیل کند.</a:t>
            </a:r>
            <a:endParaRPr lang="fa-IR" dirty="0">
              <a:effectLst/>
              <a:latin typeface="Times New Roman" panose="02020603050405020304" pitchFamily="18" charset="0"/>
              <a:ea typeface="Calibri" panose="020F0502020204030204" pitchFamily="34" charset="0"/>
              <a:cs typeface="B Nazanin" panose="00000400000000000000" pitchFamily="2" charset="-78"/>
            </a:endParaRPr>
          </a:p>
        </p:txBody>
      </p:sp>
      <p:sp>
        <p:nvSpPr>
          <p:cNvPr id="4" name="Slide Number Placeholder 3">
            <a:extLst>
              <a:ext uri="{FF2B5EF4-FFF2-40B4-BE49-F238E27FC236}">
                <a16:creationId xmlns:a16="http://schemas.microsoft.com/office/drawing/2014/main" id="{695E712D-46CD-D51E-36AE-D3265F04A0F1}"/>
              </a:ext>
            </a:extLst>
          </p:cNvPr>
          <p:cNvSpPr>
            <a:spLocks noGrp="1"/>
          </p:cNvSpPr>
          <p:nvPr>
            <p:ph type="sldNum" sz="quarter" idx="12"/>
          </p:nvPr>
        </p:nvSpPr>
        <p:spPr/>
        <p:txBody>
          <a:bodyPr/>
          <a:lstStyle/>
          <a:p>
            <a:r>
              <a:rPr lang="fa-IR" dirty="0"/>
              <a:t>7</a:t>
            </a:r>
            <a:endParaRPr lang="en-US" dirty="0"/>
          </a:p>
        </p:txBody>
      </p:sp>
      <p:pic>
        <p:nvPicPr>
          <p:cNvPr id="5" name="Graphic 4">
            <a:extLst>
              <a:ext uri="{FF2B5EF4-FFF2-40B4-BE49-F238E27FC236}">
                <a16:creationId xmlns:a16="http://schemas.microsoft.com/office/drawing/2014/main" id="{46C94666-AFF1-59E2-7A08-77826380CD1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6" name="TextBox 5">
            <a:extLst>
              <a:ext uri="{FF2B5EF4-FFF2-40B4-BE49-F238E27FC236}">
                <a16:creationId xmlns:a16="http://schemas.microsoft.com/office/drawing/2014/main" id="{1445BEFD-93E9-AF9B-14D1-E5CF9C8AF0A6}"/>
              </a:ext>
            </a:extLst>
          </p:cNvPr>
          <p:cNvSpPr txBox="1"/>
          <p:nvPr/>
        </p:nvSpPr>
        <p:spPr>
          <a:xfrm>
            <a:off x="8061983" y="818644"/>
            <a:ext cx="628813" cy="369332"/>
          </a:xfrm>
          <a:prstGeom prst="rect">
            <a:avLst/>
          </a:prstGeom>
          <a:noFill/>
        </p:spPr>
        <p:txBody>
          <a:bodyPr wrap="square" rtlCol="0">
            <a:spAutoFit/>
          </a:bodyPr>
          <a:lstStyle/>
          <a:p>
            <a:r>
              <a:rPr lang="fa-IR" dirty="0"/>
              <a:t>19/</a:t>
            </a:r>
            <a:endParaRPr lang="en-GB" dirty="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t>3. </a:t>
            </a:r>
            <a:r>
              <a:rPr dirty="0"/>
              <a:t>سوالات و فرضیات</a:t>
            </a:r>
          </a:p>
        </p:txBody>
      </p:sp>
      <p:sp>
        <p:nvSpPr>
          <p:cNvPr id="3" name="Content Placeholder 2"/>
          <p:cNvSpPr>
            <a:spLocks noGrp="1"/>
          </p:cNvSpPr>
          <p:nvPr>
            <p:ph idx="1"/>
          </p:nvPr>
        </p:nvSpPr>
        <p:spPr>
          <a:xfrm>
            <a:off x="827700" y="2052925"/>
            <a:ext cx="7430400" cy="4195481"/>
          </a:xfrm>
        </p:spPr>
        <p:txBody>
          <a:bodyPr>
            <a:normAutofit/>
          </a:bodyPr>
          <a:lstStyle/>
          <a:p>
            <a:pPr algn="just" rtl="1">
              <a:buFontTx/>
              <a:buChar char="-"/>
            </a:pPr>
            <a:r>
              <a:rPr lang="ar-SA" dirty="0"/>
              <a:t>سوال اصلی:</a:t>
            </a:r>
            <a:endParaRPr lang="fa-IR" dirty="0"/>
          </a:p>
          <a:p>
            <a:pPr lvl="1" algn="just" rtl="1">
              <a:buFontTx/>
              <a:buChar char="-"/>
            </a:pPr>
            <a:r>
              <a:rPr lang="ar-SA" dirty="0"/>
              <a:t>چه شواهدی بیانگر واقع‌گرایی در سیاست خارجی جمهوری اسلامی ایران است؟</a:t>
            </a:r>
            <a:endParaRPr lang="fa-IR" dirty="0"/>
          </a:p>
          <a:p>
            <a:pPr lvl="1" algn="just" rtl="1">
              <a:buFontTx/>
              <a:buChar char="-"/>
            </a:pPr>
            <a:endParaRPr lang="fa-IR" dirty="0"/>
          </a:p>
          <a:p>
            <a:pPr algn="just" rtl="1">
              <a:buFontTx/>
              <a:buChar char="-"/>
            </a:pPr>
            <a:r>
              <a:rPr lang="fa-IR" dirty="0">
                <a:latin typeface="Times New Roman" panose="02020603050405020304" pitchFamily="18" charset="0"/>
                <a:ea typeface="Calibri" panose="020F0502020204030204" pitchFamily="34" charset="0"/>
                <a:cs typeface="B Nazanin" panose="00000400000000000000" pitchFamily="2" charset="-78"/>
              </a:rPr>
              <a:t>فرضیه اصلی: برخلاف تصور رایج مبتنی بر ایدئولوژیک بودن سیاست خارجی جمهوری اسلامی ایران، رفتار تهران از پایان جنگ تحمیلی تا امروز، حاوی دلالت های واقع گرایانه (عمل‌گرا) در </a:t>
            </a:r>
            <a:r>
              <a:rPr lang="fa-IR" dirty="0" err="1">
                <a:latin typeface="Times New Roman" panose="02020603050405020304" pitchFamily="18" charset="0"/>
                <a:ea typeface="Calibri" panose="020F0502020204030204" pitchFamily="34" charset="0"/>
                <a:cs typeface="B Nazanin" panose="00000400000000000000" pitchFamily="2" charset="-78"/>
              </a:rPr>
              <a:t>کنش‌های</a:t>
            </a:r>
            <a:r>
              <a:rPr lang="fa-IR" dirty="0">
                <a:latin typeface="Times New Roman" panose="02020603050405020304" pitchFamily="18" charset="0"/>
                <a:ea typeface="Calibri" panose="020F0502020204030204" pitchFamily="34" charset="0"/>
                <a:cs typeface="B Nazanin" panose="00000400000000000000" pitchFamily="2" charset="-78"/>
              </a:rPr>
              <a:t> مختلف منطقه‌ای و بین‌المللی بوده است.</a:t>
            </a:r>
          </a:p>
        </p:txBody>
      </p:sp>
      <p:sp>
        <p:nvSpPr>
          <p:cNvPr id="4" name="Slide Number Placeholder 3">
            <a:extLst>
              <a:ext uri="{FF2B5EF4-FFF2-40B4-BE49-F238E27FC236}">
                <a16:creationId xmlns:a16="http://schemas.microsoft.com/office/drawing/2014/main" id="{234E8E88-28D7-4DF9-4137-BD2FE8BCE8E4}"/>
              </a:ext>
            </a:extLst>
          </p:cNvPr>
          <p:cNvSpPr>
            <a:spLocks noGrp="1"/>
          </p:cNvSpPr>
          <p:nvPr>
            <p:ph type="sldNum" sz="quarter" idx="12"/>
          </p:nvPr>
        </p:nvSpPr>
        <p:spPr/>
        <p:txBody>
          <a:bodyPr/>
          <a:lstStyle/>
          <a:p>
            <a:r>
              <a:rPr lang="fa-IR" dirty="0"/>
              <a:t>8</a:t>
            </a:r>
            <a:endParaRPr lang="en-US" dirty="0"/>
          </a:p>
        </p:txBody>
      </p:sp>
      <p:pic>
        <p:nvPicPr>
          <p:cNvPr id="5" name="Graphic 4">
            <a:extLst>
              <a:ext uri="{FF2B5EF4-FFF2-40B4-BE49-F238E27FC236}">
                <a16:creationId xmlns:a16="http://schemas.microsoft.com/office/drawing/2014/main" id="{1B22BDF5-9614-E6E6-0705-149B0D047F4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6" name="TextBox 5">
            <a:extLst>
              <a:ext uri="{FF2B5EF4-FFF2-40B4-BE49-F238E27FC236}">
                <a16:creationId xmlns:a16="http://schemas.microsoft.com/office/drawing/2014/main" id="{95E89CDC-C5E3-3007-F45E-A1CD644B4D2F}"/>
              </a:ext>
            </a:extLst>
          </p:cNvPr>
          <p:cNvSpPr txBox="1"/>
          <p:nvPr/>
        </p:nvSpPr>
        <p:spPr>
          <a:xfrm>
            <a:off x="8061983" y="818644"/>
            <a:ext cx="628813" cy="369332"/>
          </a:xfrm>
          <a:prstGeom prst="rect">
            <a:avLst/>
          </a:prstGeom>
          <a:noFill/>
        </p:spPr>
        <p:txBody>
          <a:bodyPr wrap="square" rtlCol="0">
            <a:spAutoFit/>
          </a:bodyPr>
          <a:lstStyle/>
          <a:p>
            <a:r>
              <a:rPr lang="fa-IR" dirty="0"/>
              <a:t>19/</a:t>
            </a:r>
            <a:endParaRPr lang="en-GB" dirty="0"/>
          </a:p>
        </p:txBody>
      </p:sp>
    </p:spTree>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B95AB-32E3-A952-D1FD-BEBF5AC208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E72461-AA12-589B-D6ED-C7F395888ACA}"/>
              </a:ext>
            </a:extLst>
          </p:cNvPr>
          <p:cNvSpPr>
            <a:spLocks noGrp="1"/>
          </p:cNvSpPr>
          <p:nvPr>
            <p:ph type="title"/>
          </p:nvPr>
        </p:nvSpPr>
        <p:spPr/>
        <p:txBody>
          <a:bodyPr/>
          <a:lstStyle/>
          <a:p>
            <a:pPr algn="r" rtl="1"/>
            <a:r>
              <a:rPr lang="fa-IR" dirty="0"/>
              <a:t>3. </a:t>
            </a:r>
            <a:r>
              <a:rPr dirty="0"/>
              <a:t>سوالات و فرضیات</a:t>
            </a:r>
          </a:p>
        </p:txBody>
      </p:sp>
      <p:sp>
        <p:nvSpPr>
          <p:cNvPr id="3" name="Content Placeholder 2">
            <a:extLst>
              <a:ext uri="{FF2B5EF4-FFF2-40B4-BE49-F238E27FC236}">
                <a16:creationId xmlns:a16="http://schemas.microsoft.com/office/drawing/2014/main" id="{269797D5-F45E-6C30-686C-D2C1A8C01A57}"/>
              </a:ext>
            </a:extLst>
          </p:cNvPr>
          <p:cNvSpPr>
            <a:spLocks noGrp="1"/>
          </p:cNvSpPr>
          <p:nvPr>
            <p:ph idx="1"/>
          </p:nvPr>
        </p:nvSpPr>
        <p:spPr>
          <a:xfrm>
            <a:off x="827700" y="2052925"/>
            <a:ext cx="7430400" cy="4195481"/>
          </a:xfrm>
        </p:spPr>
        <p:txBody>
          <a:bodyPr>
            <a:normAutofit fontScale="92500" lnSpcReduction="10000"/>
          </a:bodyPr>
          <a:lstStyle/>
          <a:p>
            <a:pPr algn="just" rtl="1">
              <a:lnSpc>
                <a:spcPct val="107000"/>
              </a:lnSpc>
              <a:spcAft>
                <a:spcPts val="800"/>
              </a:spcAft>
              <a:buFontTx/>
              <a:buChar char="-"/>
            </a:pPr>
            <a:r>
              <a:rPr lang="fa-IR" sz="1800" dirty="0">
                <a:effectLst/>
                <a:latin typeface="Times New Roman" panose="02020603050405020304" pitchFamily="18" charset="0"/>
                <a:ea typeface="Calibri" panose="020F0502020204030204" pitchFamily="34" charset="0"/>
                <a:cs typeface="B Nazanin" panose="00000400000000000000" pitchFamily="2" charset="-78"/>
              </a:rPr>
              <a:t>فرضیات فرعی:</a:t>
            </a:r>
          </a:p>
          <a:p>
            <a:pPr lvl="1" algn="just" rtl="1">
              <a:lnSpc>
                <a:spcPct val="107000"/>
              </a:lnSpc>
              <a:spcAft>
                <a:spcPts val="800"/>
              </a:spcAft>
              <a:buFontTx/>
              <a:buChar char="-"/>
            </a:pPr>
            <a:r>
              <a:rPr lang="fa-IR" sz="1700" dirty="0">
                <a:effectLst/>
                <a:latin typeface="Times New Roman" panose="02020603050405020304" pitchFamily="18" charset="0"/>
                <a:ea typeface="Calibri" panose="020F0502020204030204" pitchFamily="34" charset="0"/>
                <a:cs typeface="B Nazanin" panose="00000400000000000000" pitchFamily="2" charset="-78"/>
              </a:rPr>
              <a:t>عدم حمایت از برخی مسلمانان جهان (عدم حمایت از مسلمانان </a:t>
            </a:r>
            <a:r>
              <a:rPr lang="fa-IR" sz="1700" dirty="0" err="1">
                <a:effectLst/>
                <a:latin typeface="Times New Roman" panose="02020603050405020304" pitchFamily="18" charset="0"/>
                <a:ea typeface="Calibri" panose="020F0502020204030204" pitchFamily="34" charset="0"/>
                <a:cs typeface="B Nazanin" panose="00000400000000000000" pitchFamily="2" charset="-78"/>
              </a:rPr>
              <a:t>سین‌کیانگ</a:t>
            </a:r>
            <a:r>
              <a:rPr lang="fa-IR" sz="1700" dirty="0">
                <a:effectLst/>
                <a:latin typeface="Times New Roman" panose="02020603050405020304" pitchFamily="18" charset="0"/>
                <a:ea typeface="Calibri" panose="020F0502020204030204" pitchFamily="34" charset="0"/>
                <a:cs typeface="B Nazanin" panose="00000400000000000000" pitchFamily="2" charset="-78"/>
              </a:rPr>
              <a:t> چین، </a:t>
            </a:r>
            <a:r>
              <a:rPr lang="fa-IR" sz="1700" dirty="0" err="1">
                <a:effectLst/>
                <a:latin typeface="Times New Roman" panose="02020603050405020304" pitchFamily="18" charset="0"/>
                <a:ea typeface="Calibri" panose="020F0502020204030204" pitchFamily="34" charset="0"/>
                <a:cs typeface="B Nazanin" panose="00000400000000000000" pitchFamily="2" charset="-78"/>
              </a:rPr>
              <a:t>چچن</a:t>
            </a:r>
            <a:r>
              <a:rPr lang="fa-IR" sz="1700" dirty="0">
                <a:effectLst/>
                <a:latin typeface="Times New Roman" panose="02020603050405020304" pitchFamily="18" charset="0"/>
                <a:ea typeface="Calibri" panose="020F0502020204030204" pitchFamily="34" charset="0"/>
                <a:cs typeface="B Nazanin" panose="00000400000000000000" pitchFamily="2" charset="-78"/>
              </a:rPr>
              <a:t> روسیه، </a:t>
            </a:r>
            <a:r>
              <a:rPr lang="fa-IR" sz="1700" dirty="0" err="1">
                <a:effectLst/>
                <a:latin typeface="Times New Roman" panose="02020603050405020304" pitchFamily="18" charset="0"/>
                <a:ea typeface="Calibri" panose="020F0502020204030204" pitchFamily="34" charset="0"/>
                <a:cs typeface="B Nazanin" panose="00000400000000000000" pitchFamily="2" charset="-78"/>
              </a:rPr>
              <a:t>روهینگیای</a:t>
            </a:r>
            <a:r>
              <a:rPr lang="fa-IR" sz="1700" dirty="0">
                <a:effectLst/>
                <a:latin typeface="Times New Roman" panose="02020603050405020304" pitchFamily="18" charset="0"/>
                <a:ea typeface="Calibri" panose="020F0502020204030204" pitchFamily="34" charset="0"/>
                <a:cs typeface="B Nazanin" panose="00000400000000000000" pitchFamily="2" charset="-78"/>
              </a:rPr>
              <a:t> </a:t>
            </a:r>
            <a:r>
              <a:rPr lang="fa-IR" sz="1700" dirty="0" err="1">
                <a:effectLst/>
                <a:latin typeface="Times New Roman" panose="02020603050405020304" pitchFamily="18" charset="0"/>
                <a:ea typeface="Calibri" panose="020F0502020204030204" pitchFamily="34" charset="0"/>
                <a:cs typeface="B Nazanin" panose="00000400000000000000" pitchFamily="2" charset="-78"/>
              </a:rPr>
              <a:t>میانمار</a:t>
            </a:r>
            <a:r>
              <a:rPr lang="fa-IR" sz="1700" dirty="0">
                <a:effectLst/>
                <a:latin typeface="Times New Roman" panose="02020603050405020304" pitchFamily="18" charset="0"/>
                <a:ea typeface="Calibri" panose="020F0502020204030204" pitchFamily="34" charset="0"/>
                <a:cs typeface="B Nazanin" panose="00000400000000000000" pitchFamily="2" charset="-78"/>
              </a:rPr>
              <a:t>) و درعین‌حال حمایت از مسلمانان فلسطین (</a:t>
            </a:r>
            <a:r>
              <a:rPr lang="fa-IR" sz="1700" dirty="0" err="1">
                <a:effectLst/>
                <a:latin typeface="Times New Roman" panose="02020603050405020304" pitchFamily="18" charset="0"/>
                <a:ea typeface="Calibri" panose="020F0502020204030204" pitchFamily="34" charset="0"/>
                <a:cs typeface="B Nazanin" panose="00000400000000000000" pitchFamily="2" charset="-78"/>
              </a:rPr>
              <a:t>باانگیزه</a:t>
            </a:r>
            <a:r>
              <a:rPr lang="fa-IR" sz="1700" dirty="0">
                <a:effectLst/>
                <a:latin typeface="Times New Roman" panose="02020603050405020304" pitchFamily="18" charset="0"/>
                <a:ea typeface="Calibri" panose="020F0502020204030204" pitchFamily="34" charset="0"/>
                <a:cs typeface="B Nazanin" panose="00000400000000000000" pitchFamily="2" charset="-78"/>
              </a:rPr>
              <a:t> تقابل با گفتمان قدرت اسرائیل) بر اساس رویکرد قدرت ملی جمهوری اسلامی ایران قابل‌فهم است</a:t>
            </a:r>
            <a:r>
              <a:rPr lang="en-US" sz="1700" dirty="0">
                <a:effectLst/>
                <a:latin typeface="Times New Roman" panose="02020603050405020304" pitchFamily="18" charset="0"/>
                <a:ea typeface="Calibri" panose="020F0502020204030204" pitchFamily="34" charset="0"/>
                <a:cs typeface="B Nazanin" panose="00000400000000000000" pitchFamily="2" charset="-78"/>
              </a:rPr>
              <a:t>.</a:t>
            </a:r>
            <a:endParaRPr lang="fa-IR" sz="1700" dirty="0">
              <a:latin typeface="Calibri" panose="020F0502020204030204" pitchFamily="34" charset="0"/>
              <a:ea typeface="Calibri" panose="020F0502020204030204" pitchFamily="34" charset="0"/>
              <a:cs typeface="Arial" panose="020B0604020202020204" pitchFamily="34" charset="0"/>
            </a:endParaRPr>
          </a:p>
          <a:p>
            <a:pPr lvl="1" algn="just" rtl="1">
              <a:lnSpc>
                <a:spcPct val="107000"/>
              </a:lnSpc>
              <a:spcAft>
                <a:spcPts val="800"/>
              </a:spcAft>
              <a:buFontTx/>
              <a:buChar char="-"/>
            </a:pPr>
            <a:r>
              <a:rPr lang="fa-IR" sz="1700" dirty="0" err="1">
                <a:effectLst/>
                <a:latin typeface="Times New Roman" panose="02020603050405020304" pitchFamily="18" charset="0"/>
                <a:ea typeface="Calibri" panose="020F0502020204030204" pitchFamily="34" charset="0"/>
                <a:cs typeface="B Nazanin" panose="00000400000000000000" pitchFamily="2" charset="-78"/>
              </a:rPr>
              <a:t>همکاری‏های</a:t>
            </a:r>
            <a:r>
              <a:rPr lang="fa-IR" sz="1700" dirty="0">
                <a:effectLst/>
                <a:latin typeface="Times New Roman" panose="02020603050405020304" pitchFamily="18" charset="0"/>
                <a:ea typeface="Calibri" panose="020F0502020204030204" pitchFamily="34" charset="0"/>
                <a:cs typeface="B Nazanin" panose="00000400000000000000" pitchFamily="2" charset="-78"/>
              </a:rPr>
              <a:t> مقطعی با ایالات متحده آمریکا به‌عنوان دشمن اصلی ایدئولوژیک نظام جمهوری اسلامی در منطقه غرب آسیا (همکاری با آمریکا در سرنگونی رژیم طالبان در 2001؛ استفاده از نفوذ سیاسی بر شیعیان در کمک به برقراری حکومت پس از سرنگونی صدام)، بر وجود عنصر عمل‏گرایی در سیاست خارجی دلالت دارد</a:t>
            </a:r>
            <a:r>
              <a:rPr lang="en-US" sz="1700" dirty="0">
                <a:effectLst/>
                <a:latin typeface="Times New Roman" panose="02020603050405020304" pitchFamily="18" charset="0"/>
                <a:ea typeface="Calibri" panose="020F0502020204030204" pitchFamily="34" charset="0"/>
                <a:cs typeface="B Nazanin" panose="00000400000000000000" pitchFamily="2" charset="-78"/>
              </a:rPr>
              <a:t>.</a:t>
            </a:r>
            <a:endParaRPr lang="fa-IR" sz="1700" dirty="0">
              <a:latin typeface="Calibri" panose="020F0502020204030204" pitchFamily="34" charset="0"/>
              <a:ea typeface="Calibri" panose="020F0502020204030204" pitchFamily="34" charset="0"/>
              <a:cs typeface="Arial" panose="020B0604020202020204" pitchFamily="34" charset="0"/>
            </a:endParaRPr>
          </a:p>
          <a:p>
            <a:pPr lvl="1" algn="just" rtl="1">
              <a:lnSpc>
                <a:spcPct val="107000"/>
              </a:lnSpc>
              <a:spcAft>
                <a:spcPts val="800"/>
              </a:spcAft>
              <a:buFontTx/>
              <a:buChar char="-"/>
            </a:pPr>
            <a:r>
              <a:rPr lang="fa-IR" sz="1700" dirty="0">
                <a:effectLst/>
                <a:latin typeface="Times New Roman" panose="02020603050405020304" pitchFamily="18" charset="0"/>
                <a:ea typeface="Calibri" panose="020F0502020204030204" pitchFamily="34" charset="0"/>
                <a:cs typeface="B Nazanin" panose="00000400000000000000" pitchFamily="2" charset="-78"/>
              </a:rPr>
              <a:t>استفاده از ظرفیت صدور انقلاب اسلامی به‌عنوان ابزاری در ارتقا قدرت منطقه‌ای و ملی حاکی از اهمیت عنصر قدرت ملی در سیاست خارجی جمهوری اسلامی ایران است.</a:t>
            </a:r>
            <a:endParaRPr lang="fa-IR" sz="1700" dirty="0">
              <a:latin typeface="Calibri" panose="020F0502020204030204" pitchFamily="34" charset="0"/>
              <a:ea typeface="Calibri" panose="020F0502020204030204" pitchFamily="34" charset="0"/>
              <a:cs typeface="Arial" panose="020B0604020202020204" pitchFamily="34" charset="0"/>
            </a:endParaRPr>
          </a:p>
          <a:p>
            <a:pPr lvl="1" algn="just" rtl="1">
              <a:lnSpc>
                <a:spcPct val="107000"/>
              </a:lnSpc>
              <a:spcAft>
                <a:spcPts val="800"/>
              </a:spcAft>
              <a:buFontTx/>
              <a:buChar char="-"/>
            </a:pPr>
            <a:r>
              <a:rPr lang="fa-IR" sz="1700" dirty="0">
                <a:effectLst/>
                <a:latin typeface="Times New Roman" panose="02020603050405020304" pitchFamily="18" charset="0"/>
                <a:ea typeface="Calibri" panose="020F0502020204030204" pitchFamily="34" charset="0"/>
                <a:cs typeface="B Nazanin" panose="00000400000000000000" pitchFamily="2" charset="-78"/>
              </a:rPr>
              <a:t>استفاده از ظرفیت نهادها و رژیم‏های بین‏المللی و پایبندی به قراردادهای بین‏المللی (از جمله برجام) در چارچوب تأمین منافع و قدرت ملی یکی دیگر از نشانه‏های عمل‏گرایی در رفتار سیاست خارجی جمهوری اسلامی به شمار </a:t>
            </a:r>
            <a:r>
              <a:rPr lang="fa-IR" sz="1700" dirty="0" err="1">
                <a:effectLst/>
                <a:latin typeface="Times New Roman" panose="02020603050405020304" pitchFamily="18" charset="0"/>
                <a:ea typeface="Calibri" panose="020F0502020204030204" pitchFamily="34" charset="0"/>
                <a:cs typeface="B Nazanin" panose="00000400000000000000" pitchFamily="2" charset="-78"/>
              </a:rPr>
              <a:t>می‏رود</a:t>
            </a:r>
            <a:r>
              <a:rPr lang="fa-IR" sz="1700" dirty="0">
                <a:effectLst/>
                <a:latin typeface="Times New Roman" panose="02020603050405020304" pitchFamily="18" charset="0"/>
                <a:ea typeface="Calibri" panose="020F0502020204030204" pitchFamily="34" charset="0"/>
                <a:cs typeface="B Nazanin" panose="00000400000000000000" pitchFamily="2" charset="-78"/>
              </a:rPr>
              <a:t>.</a:t>
            </a:r>
            <a:endParaRPr lang="en-GB" sz="17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3E24B060-26EF-855B-08BE-ADB339131A1E}"/>
              </a:ext>
            </a:extLst>
          </p:cNvPr>
          <p:cNvSpPr>
            <a:spLocks noGrp="1"/>
          </p:cNvSpPr>
          <p:nvPr>
            <p:ph type="sldNum" sz="quarter" idx="12"/>
          </p:nvPr>
        </p:nvSpPr>
        <p:spPr/>
        <p:txBody>
          <a:bodyPr/>
          <a:lstStyle/>
          <a:p>
            <a:r>
              <a:rPr lang="fa-IR" dirty="0"/>
              <a:t>9</a:t>
            </a:r>
            <a:endParaRPr lang="en-US" dirty="0"/>
          </a:p>
        </p:txBody>
      </p:sp>
      <p:pic>
        <p:nvPicPr>
          <p:cNvPr id="5" name="Graphic 4">
            <a:extLst>
              <a:ext uri="{FF2B5EF4-FFF2-40B4-BE49-F238E27FC236}">
                <a16:creationId xmlns:a16="http://schemas.microsoft.com/office/drawing/2014/main" id="{6C8E807C-3198-3E61-53CD-904D523F925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64" y="207080"/>
            <a:ext cx="1204274" cy="1204274"/>
          </a:xfrm>
          <a:prstGeom prst="rect">
            <a:avLst/>
          </a:prstGeom>
        </p:spPr>
      </p:pic>
      <p:sp>
        <p:nvSpPr>
          <p:cNvPr id="6" name="TextBox 5">
            <a:extLst>
              <a:ext uri="{FF2B5EF4-FFF2-40B4-BE49-F238E27FC236}">
                <a16:creationId xmlns:a16="http://schemas.microsoft.com/office/drawing/2014/main" id="{65156AA0-5A92-BAD1-DCD4-008559FCE6E6}"/>
              </a:ext>
            </a:extLst>
          </p:cNvPr>
          <p:cNvSpPr txBox="1"/>
          <p:nvPr/>
        </p:nvSpPr>
        <p:spPr>
          <a:xfrm>
            <a:off x="8061983" y="818644"/>
            <a:ext cx="628813" cy="369332"/>
          </a:xfrm>
          <a:prstGeom prst="rect">
            <a:avLst/>
          </a:prstGeom>
          <a:noFill/>
        </p:spPr>
        <p:txBody>
          <a:bodyPr wrap="square" rtlCol="0">
            <a:spAutoFit/>
          </a:bodyPr>
          <a:lstStyle/>
          <a:p>
            <a:r>
              <a:rPr lang="fa-IR" dirty="0"/>
              <a:t>19/</a:t>
            </a:r>
            <a:endParaRPr lang="en-GB" dirty="0"/>
          </a:p>
        </p:txBody>
      </p:sp>
    </p:spTree>
    <p:extLst>
      <p:ext uri="{BB962C8B-B14F-4D97-AF65-F5344CB8AC3E}">
        <p14:creationId xmlns:p14="http://schemas.microsoft.com/office/powerpoint/2010/main" val="38411872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Custom 1">
      <a:majorFont>
        <a:latin typeface="Times New Roman"/>
        <a:ea typeface=""/>
        <a:cs typeface="B Nazanin"/>
      </a:majorFont>
      <a:minorFont>
        <a:latin typeface="Times New Roman"/>
        <a:ea typeface=""/>
        <a:cs typeface="B Nazani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192</TotalTime>
  <Words>1825</Words>
  <Application>Microsoft Office PowerPoint</Application>
  <PresentationFormat>On-screen Show (4:3)</PresentationFormat>
  <Paragraphs>113</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B Nazanin</vt:lpstr>
      <vt:lpstr>Calibri</vt:lpstr>
      <vt:lpstr>Times New Roman</vt:lpstr>
      <vt:lpstr>Wingdings 3</vt:lpstr>
      <vt:lpstr>Ion</vt:lpstr>
      <vt:lpstr>PowerPoint Presentation</vt:lpstr>
      <vt:lpstr>شواهد واقع‌گرایی در رفتار سیاست خارجی جمهوری اسلامی ایران (1368-1400)</vt:lpstr>
      <vt:lpstr>فهرست مطالب</vt:lpstr>
      <vt:lpstr>1. چکیده</vt:lpstr>
      <vt:lpstr>1. چکیده</vt:lpstr>
      <vt:lpstr>2. بیان مسئله</vt:lpstr>
      <vt:lpstr>2. بیان مسئله</vt:lpstr>
      <vt:lpstr>3. سوالات و فرضیات</vt:lpstr>
      <vt:lpstr>3. سوالات و فرضیات</vt:lpstr>
      <vt:lpstr>4. پیشینه پژوهش</vt:lpstr>
      <vt:lpstr>4. پیشینه پژوهش</vt:lpstr>
      <vt:lpstr>5. اهداف پژوهش</vt:lpstr>
      <vt:lpstr>6. مبانی نظری</vt:lpstr>
      <vt:lpstr>7. بحث و نتایج</vt:lpstr>
      <vt:lpstr>7. بحث و نتایج</vt:lpstr>
      <vt:lpstr>8. کاربرد پژوهش</vt:lpstr>
      <vt:lpstr>9. نتیجه‌گیری</vt:lpstr>
      <vt:lpstr>10. پیشنهادات</vt:lpstr>
      <vt:lpstr>تشکر و قدردانی</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Mahdi BolandGerami</dc:creator>
  <cp:keywords/>
  <dc:description>generated using python-pptx</dc:description>
  <cp:lastModifiedBy>Mahdi BolandGerami</cp:lastModifiedBy>
  <cp:revision>88</cp:revision>
  <dcterms:created xsi:type="dcterms:W3CDTF">2013-01-27T09:14:16Z</dcterms:created>
  <dcterms:modified xsi:type="dcterms:W3CDTF">2025-01-20T20:31:38Z</dcterms:modified>
  <cp:category/>
</cp:coreProperties>
</file>